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0"/>
  </p:notesMasterIdLst>
  <p:handoutMasterIdLst>
    <p:handoutMasterId r:id="rId21"/>
  </p:handoutMasterIdLst>
  <p:sldIdLst>
    <p:sldId id="256" r:id="rId2"/>
    <p:sldId id="444" r:id="rId3"/>
    <p:sldId id="447" r:id="rId4"/>
    <p:sldId id="505" r:id="rId5"/>
    <p:sldId id="490" r:id="rId6"/>
    <p:sldId id="507" r:id="rId7"/>
    <p:sldId id="489" r:id="rId8"/>
    <p:sldId id="459" r:id="rId9"/>
    <p:sldId id="449" r:id="rId10"/>
    <p:sldId id="462" r:id="rId11"/>
    <p:sldId id="450" r:id="rId12"/>
    <p:sldId id="506" r:id="rId13"/>
    <p:sldId id="467" r:id="rId14"/>
    <p:sldId id="451" r:id="rId15"/>
    <p:sldId id="485" r:id="rId16"/>
    <p:sldId id="452" r:id="rId17"/>
    <p:sldId id="504" r:id="rId18"/>
    <p:sldId id="481" r:id="rId19"/>
  </p:sldIdLst>
  <p:sldSz cx="12192000" cy="6858000"/>
  <p:notesSz cx="9928225" cy="6797675"/>
  <p:custDataLst>
    <p:tags r:id="rId22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8"/>
    <a:srgbClr val="F60201"/>
    <a:srgbClr val="70AD47"/>
    <a:srgbClr val="00B0F0"/>
    <a:srgbClr val="6FAFFD"/>
    <a:srgbClr val="548235"/>
    <a:srgbClr val="F80201"/>
    <a:srgbClr val="8F2E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51" autoAdjust="0"/>
    <p:restoredTop sz="94424" autoAdjust="0"/>
  </p:normalViewPr>
  <p:slideViewPr>
    <p:cSldViewPr snapToGrid="0">
      <p:cViewPr varScale="1">
        <p:scale>
          <a:sx n="78" d="100"/>
          <a:sy n="78" d="100"/>
        </p:scale>
        <p:origin x="763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2231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5623697" y="1"/>
            <a:ext cx="4302231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D37ECC88-EF34-43C2-A519-D65FC728D1B6}" type="datetimeFigureOut">
              <a:rPr lang="zh-CN" altLang="en-US"/>
              <a:pPr>
                <a:defRPr/>
              </a:pPr>
              <a:t>2020/11/29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6456612"/>
            <a:ext cx="4302231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5623697" y="6456612"/>
            <a:ext cx="4302231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C927EA24-7B69-4DFD-81AC-9C4291C8CBE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9499817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/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2231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/>
          </p:cNvPr>
          <p:cNvSpPr>
            <a:spLocks noGrp="1"/>
          </p:cNvSpPr>
          <p:nvPr>
            <p:ph type="dt" idx="1"/>
          </p:nvPr>
        </p:nvSpPr>
        <p:spPr>
          <a:xfrm>
            <a:off x="5623697" y="1"/>
            <a:ext cx="4302231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CEE6DBCA-12F0-48EB-A9FA-91EB5EBA7DA8}" type="datetimeFigureOut">
              <a:rPr lang="zh-CN" altLang="en-US"/>
              <a:pPr>
                <a:defRPr/>
              </a:pPr>
              <a:t>2020/11/29</a:t>
            </a:fld>
            <a:endParaRPr lang="zh-CN" altLang="en-US"/>
          </a:p>
        </p:txBody>
      </p:sp>
      <p:sp>
        <p:nvSpPr>
          <p:cNvPr id="4" name="幻灯片图像占位符 3">
            <a:extLst/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925763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/>
          </p:cNvPr>
          <p:cNvSpPr>
            <a:spLocks noGrp="1"/>
          </p:cNvSpPr>
          <p:nvPr>
            <p:ph type="body" sz="quarter" idx="3"/>
          </p:nvPr>
        </p:nvSpPr>
        <p:spPr>
          <a:xfrm>
            <a:off x="992823" y="3271381"/>
            <a:ext cx="7942580" cy="267658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/>
          </p:cNvPr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302231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/>
          </p:cNvPr>
          <p:cNvSpPr>
            <a:spLocks noGrp="1"/>
          </p:cNvSpPr>
          <p:nvPr>
            <p:ph type="sldNum" sz="quarter" idx="5"/>
          </p:nvPr>
        </p:nvSpPr>
        <p:spPr>
          <a:xfrm>
            <a:off x="5623697" y="6456612"/>
            <a:ext cx="4302231" cy="341063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F69D14EE-FC92-4B91-9964-3CB56084D30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635325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81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fld id="{45D340A3-3161-430C-8768-AE2C534D1D5E}" type="slidenum">
              <a:rPr lang="zh-CN" altLang="en-US" smtClean="0"/>
              <a:pPr/>
              <a:t>1</a:t>
            </a:fld>
            <a:endParaRPr lang="zh-CN" altLang="en-US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84646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zh-CN" dirty="0"/>
          </a:p>
        </p:txBody>
      </p:sp>
      <p:sp>
        <p:nvSpPr>
          <p:cNvPr id="1843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fld id="{FE861743-1825-4BA6-98E7-F970E18A7F16}" type="slidenum">
              <a:rPr lang="zh-CN" altLang="en-US" smtClean="0"/>
              <a:pPr/>
              <a:t>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04971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69D14EE-FC92-4B91-9964-3CB56084D300}" type="slidenum">
              <a:rPr lang="zh-CN" altLang="en-US" smtClean="0"/>
              <a:pPr>
                <a:defRPr/>
              </a:pPr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46376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zh-CN" dirty="0"/>
          </a:p>
        </p:txBody>
      </p:sp>
      <p:sp>
        <p:nvSpPr>
          <p:cNvPr id="1843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fld id="{FE861743-1825-4BA6-98E7-F970E18A7F16}" type="slidenum">
              <a:rPr lang="zh-CN" altLang="en-US" smtClean="0"/>
              <a:pPr/>
              <a:t>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21263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zh-CN" dirty="0"/>
          </a:p>
        </p:txBody>
      </p:sp>
      <p:sp>
        <p:nvSpPr>
          <p:cNvPr id="1843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fld id="{FE861743-1825-4BA6-98E7-F970E18A7F16}" type="slidenum">
              <a:rPr lang="zh-CN" altLang="en-US" smtClean="0"/>
              <a:pPr/>
              <a:t>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11430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69D14EE-FC92-4B91-9964-3CB56084D300}" type="slidenum">
              <a:rPr lang="zh-CN" altLang="en-US" smtClean="0"/>
              <a:pPr>
                <a:defRPr/>
              </a:pPr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99281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8052C-F017-4FAC-859B-FDBF5F40E39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64747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69D14EE-FC92-4B91-9964-3CB56084D300}" type="slidenum">
              <a:rPr lang="zh-CN" altLang="en-US" smtClean="0"/>
              <a:pPr>
                <a:defRPr/>
              </a:pPr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13941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zh-CN" dirty="0"/>
          </a:p>
        </p:txBody>
      </p:sp>
      <p:sp>
        <p:nvSpPr>
          <p:cNvPr id="1843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fld id="{FE861743-1825-4BA6-98E7-F970E18A7F16}" type="slidenum">
              <a:rPr lang="zh-CN" altLang="en-US" smtClean="0"/>
              <a:pPr/>
              <a:t>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09877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69D14EE-FC92-4B91-9964-3CB56084D300}" type="slidenum">
              <a:rPr lang="zh-CN" altLang="en-US" smtClean="0"/>
              <a:pPr>
                <a:defRPr/>
              </a:pPr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4661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69D14EE-FC92-4B91-9964-3CB56084D300}" type="slidenum">
              <a:rPr lang="zh-CN" altLang="en-US" smtClean="0"/>
              <a:pPr>
                <a:defRPr/>
              </a:pPr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02483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69D14EE-FC92-4B91-9964-3CB56084D300}" type="slidenum">
              <a:rPr lang="zh-CN" altLang="en-US" smtClean="0"/>
              <a:pPr>
                <a:defRPr/>
              </a:pPr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56531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638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fld id="{176BE387-7373-4209-93A1-27B46C282B2B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92147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Times New Roman" panose="02020603050405020304" pitchFamily="18" charset="0"/>
            </a:endParaRPr>
          </a:p>
        </p:txBody>
      </p:sp>
      <p:sp>
        <p:nvSpPr>
          <p:cNvPr id="1638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fld id="{176BE387-7373-4209-93A1-27B46C282B2B}" type="slidenum">
              <a:rPr lang="zh-CN" altLang="en-US" smtClean="0"/>
              <a:pPr/>
              <a:t>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92812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Times New Roman" panose="02020603050405020304" pitchFamily="18" charset="0"/>
            </a:endParaRPr>
          </a:p>
        </p:txBody>
      </p:sp>
      <p:sp>
        <p:nvSpPr>
          <p:cNvPr id="1638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fld id="{176BE387-7373-4209-93A1-27B46C282B2B}" type="slidenum">
              <a:rPr lang="zh-CN" altLang="en-US" smtClean="0"/>
              <a:pPr/>
              <a:t>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5095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638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fld id="{176BE387-7373-4209-93A1-27B46C282B2B}" type="slidenum">
              <a:rPr lang="zh-CN" altLang="en-US" smtClean="0"/>
              <a:pPr/>
              <a:t>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73147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843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fld id="{FE861743-1825-4BA6-98E7-F970E18A7F16}" type="slidenum">
              <a:rPr lang="zh-CN" altLang="en-US" smtClean="0"/>
              <a:pPr/>
              <a:t>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56752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69D14EE-FC92-4B91-9964-3CB56084D300}" type="slidenum">
              <a:rPr lang="zh-CN" altLang="en-US" smtClean="0"/>
              <a:pPr>
                <a:defRPr/>
              </a:pPr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1387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1EFC5D-3E3A-40EB-83CF-B85D860FEE55}" type="datetime1">
              <a:rPr lang="zh-CN" altLang="en-US"/>
              <a:pPr>
                <a:defRPr/>
              </a:pPr>
              <a:t>2020/11/29</a:t>
            </a:fld>
            <a:endParaRPr lang="zh-CN" altLang="en-US"/>
          </a:p>
        </p:txBody>
      </p:sp>
      <p:sp>
        <p:nvSpPr>
          <p:cNvPr id="3" name="页脚占位符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fld id="{CE7C653D-3CC6-4D82-A6A4-FEBDFDA97632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119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/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/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28334A-F8E0-4158-B229-E2FADAE9C3BA}" type="datetime1">
              <a:rPr lang="zh-CN" altLang="en-US"/>
              <a:pPr>
                <a:defRPr/>
              </a:pPr>
              <a:t>2020/11/29</a:t>
            </a:fld>
            <a:endParaRPr lang="zh-CN" altLang="en-US"/>
          </a:p>
        </p:txBody>
      </p:sp>
      <p:sp>
        <p:nvSpPr>
          <p:cNvPr id="5" name="页脚占位符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fld id="{853FFD21-A136-4041-862D-889B427CFDCF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752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/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6185"/>
            <a:ext cx="2628900" cy="581024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/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6185"/>
            <a:ext cx="7683500" cy="581024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67753E-F95B-42B1-87B7-45EAF704B20A}" type="datetime1">
              <a:rPr lang="zh-CN" altLang="en-US"/>
              <a:pPr>
                <a:defRPr/>
              </a:pPr>
              <a:t>2020/11/29</a:t>
            </a:fld>
            <a:endParaRPr lang="zh-CN" altLang="en-US"/>
          </a:p>
        </p:txBody>
      </p:sp>
      <p:sp>
        <p:nvSpPr>
          <p:cNvPr id="5" name="页脚占位符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fld id="{60AC9D51-B8FD-45F7-B0B9-4A30CDA67E8D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46308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/>
          </p:cNvPr>
          <p:cNvSpPr>
            <a:spLocks noGrp="1"/>
          </p:cNvSpPr>
          <p:nvPr>
            <p:ph type="title"/>
          </p:nvPr>
        </p:nvSpPr>
        <p:spPr>
          <a:xfrm>
            <a:off x="838200" y="366185"/>
            <a:ext cx="10515600" cy="132503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7471372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/>
          </p:cNvPr>
          <p:cNvSpPr>
            <a:spLocks noGrp="1"/>
          </p:cNvSpPr>
          <p:nvPr>
            <p:ph type="title"/>
          </p:nvPr>
        </p:nvSpPr>
        <p:spPr>
          <a:xfrm>
            <a:off x="838200" y="366185"/>
            <a:ext cx="10515600" cy="132503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120658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/>
          </p:cNvPr>
          <p:cNvSpPr>
            <a:spLocks noGrp="1"/>
          </p:cNvSpPr>
          <p:nvPr>
            <p:ph type="ctrTitle"/>
          </p:nvPr>
        </p:nvSpPr>
        <p:spPr>
          <a:xfrm>
            <a:off x="1524000" y="1121833"/>
            <a:ext cx="9144000" cy="2387600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/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568"/>
            <a:ext cx="9144000" cy="1655233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1F480F-7631-44C8-8396-B923B3C6806A}" type="datetime1">
              <a:rPr lang="zh-CN" altLang="en-US"/>
              <a:pPr>
                <a:defRPr/>
              </a:pPr>
              <a:t>2020/11/29</a:t>
            </a:fld>
            <a:endParaRPr lang="zh-CN" altLang="en-US"/>
          </a:p>
        </p:txBody>
      </p:sp>
      <p:sp>
        <p:nvSpPr>
          <p:cNvPr id="5" name="页脚占位符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fld id="{24892236-8B4A-4029-95ED-39E97C9CDDC7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947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47">
            <a:extLst/>
          </p:cNvPr>
          <p:cNvSpPr>
            <a:spLocks noChangeArrowheads="1"/>
          </p:cNvSpPr>
          <p:nvPr userDrawn="1"/>
        </p:nvSpPr>
        <p:spPr bwMode="auto">
          <a:xfrm rot="5400000">
            <a:off x="-169863" y="153988"/>
            <a:ext cx="836613" cy="528638"/>
          </a:xfrm>
          <a:prstGeom prst="triangle">
            <a:avLst>
              <a:gd name="adj" fmla="val 50000"/>
            </a:avLst>
          </a:prstGeom>
          <a:solidFill>
            <a:srgbClr val="548235"/>
          </a:solidFill>
          <a:ln>
            <a:solidFill>
              <a:srgbClr val="548235"/>
            </a:solidFill>
          </a:ln>
        </p:spPr>
        <p:txBody>
          <a:bodyPr lIns="162552" tIns="81276" rIns="162552" bIns="81276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zh-CN" altLang="zh-CN" sz="320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5" name="Picture 4" descr="http://www.whu.edu.cn/ch_template/img/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6738" y="68263"/>
            <a:ext cx="2693987" cy="858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直接连接符 5">
            <a:extLst/>
          </p:cNvPr>
          <p:cNvCxnSpPr/>
          <p:nvPr userDrawn="1"/>
        </p:nvCxnSpPr>
        <p:spPr>
          <a:xfrm>
            <a:off x="719138" y="836613"/>
            <a:ext cx="7585075" cy="0"/>
          </a:xfrm>
          <a:prstGeom prst="line">
            <a:avLst/>
          </a:prstGeom>
          <a:ln w="38100" cmpd="thickThin">
            <a:solidFill>
              <a:srgbClr val="548235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>
            <a:extLst/>
          </p:cNvPr>
          <p:cNvSpPr>
            <a:spLocks noGrp="1"/>
          </p:cNvSpPr>
          <p:nvPr>
            <p:ph type="title"/>
          </p:nvPr>
        </p:nvSpPr>
        <p:spPr>
          <a:xfrm>
            <a:off x="646326" y="68627"/>
            <a:ext cx="9236181" cy="854571"/>
          </a:xfrm>
        </p:spPr>
        <p:txBody>
          <a:bodyPr/>
          <a:lstStyle>
            <a:lvl1pPr>
              <a:defRPr sz="4267">
                <a:solidFill>
                  <a:srgbClr val="548235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/>
          </p:cNvPr>
          <p:cNvSpPr>
            <a:spLocks noGrp="1"/>
          </p:cNvSpPr>
          <p:nvPr>
            <p:ph idx="1"/>
          </p:nvPr>
        </p:nvSpPr>
        <p:spPr>
          <a:xfrm>
            <a:off x="838200" y="1220755"/>
            <a:ext cx="10515600" cy="4955679"/>
          </a:xfrm>
        </p:spPr>
        <p:txBody>
          <a:bodyPr/>
          <a:lstStyle>
            <a:lvl1pPr marL="0" indent="609585">
              <a:lnSpc>
                <a:spcPct val="130000"/>
              </a:lnSpc>
              <a:spcBef>
                <a:spcPts val="0"/>
              </a:spcBef>
              <a:buNone/>
              <a:defRPr sz="2400"/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4" indent="0">
              <a:buNone/>
              <a:defRPr/>
            </a:lvl4pPr>
            <a:lvl5pPr marL="2438339" indent="0">
              <a:buNone/>
              <a:defRPr/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7" name="日期占位符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928266-0719-4732-A149-00F1AF1032BD}" type="datetime1">
              <a:rPr lang="zh-CN" altLang="en-US"/>
              <a:pPr>
                <a:defRPr/>
              </a:pPr>
              <a:t>2020/11/29</a:t>
            </a:fld>
            <a:endParaRPr lang="zh-CN" altLang="en-US"/>
          </a:p>
        </p:txBody>
      </p:sp>
      <p:sp>
        <p:nvSpPr>
          <p:cNvPr id="8" name="页脚占位符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fld id="{D128E41C-D1FE-4E9A-B9FE-49AB9B653118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8614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/>
          </p:cNvPr>
          <p:cNvSpPr>
            <a:spLocks noGrp="1"/>
          </p:cNvSpPr>
          <p:nvPr>
            <p:ph type="title"/>
          </p:nvPr>
        </p:nvSpPr>
        <p:spPr>
          <a:xfrm>
            <a:off x="831851" y="1710267"/>
            <a:ext cx="10515600" cy="2853267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/>
          </p:cNvPr>
          <p:cNvSpPr>
            <a:spLocks noGrp="1"/>
          </p:cNvSpPr>
          <p:nvPr>
            <p:ph type="body" idx="1"/>
          </p:nvPr>
        </p:nvSpPr>
        <p:spPr>
          <a:xfrm>
            <a:off x="831851" y="4588934"/>
            <a:ext cx="10515600" cy="1500717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0D657C-B05E-4479-913D-E6F98CEA7694}" type="datetime1">
              <a:rPr lang="zh-CN" altLang="en-US"/>
              <a:pPr>
                <a:defRPr/>
              </a:pPr>
              <a:t>2020/11/29</a:t>
            </a:fld>
            <a:endParaRPr lang="zh-CN" altLang="en-US"/>
          </a:p>
        </p:txBody>
      </p:sp>
      <p:sp>
        <p:nvSpPr>
          <p:cNvPr id="5" name="页脚占位符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fld id="{2F8DD797-9E69-41F3-9E67-BDD052EEF3CA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3216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/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/>
          </p:cNvPr>
          <p:cNvSpPr>
            <a:spLocks noGrp="1"/>
          </p:cNvSpPr>
          <p:nvPr>
            <p:ph sz="half" idx="1"/>
          </p:nvPr>
        </p:nvSpPr>
        <p:spPr>
          <a:xfrm>
            <a:off x="838200" y="1826684"/>
            <a:ext cx="5156200" cy="434974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/>
          </p:cNvPr>
          <p:cNvSpPr>
            <a:spLocks noGrp="1"/>
          </p:cNvSpPr>
          <p:nvPr>
            <p:ph sz="half" idx="2"/>
          </p:nvPr>
        </p:nvSpPr>
        <p:spPr>
          <a:xfrm>
            <a:off x="6197600" y="1826684"/>
            <a:ext cx="5156200" cy="434974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60C17F-3CE7-4E6F-A62A-094A14FFF8F2}" type="datetime1">
              <a:rPr lang="zh-CN" altLang="en-US"/>
              <a:pPr>
                <a:defRPr/>
              </a:pPr>
              <a:t>2020/11/29</a:t>
            </a:fld>
            <a:endParaRPr lang="zh-CN" altLang="en-US"/>
          </a:p>
        </p:txBody>
      </p:sp>
      <p:sp>
        <p:nvSpPr>
          <p:cNvPr id="6" name="页脚占位符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fld id="{1FCB8E60-C39A-4F4F-A13B-84C183643DAC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4661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/>
          </p:cNvPr>
          <p:cNvSpPr>
            <a:spLocks noGrp="1"/>
          </p:cNvSpPr>
          <p:nvPr>
            <p:ph type="title"/>
          </p:nvPr>
        </p:nvSpPr>
        <p:spPr>
          <a:xfrm>
            <a:off x="840317" y="366185"/>
            <a:ext cx="10515600" cy="132503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/>
          </p:cNvPr>
          <p:cNvSpPr>
            <a:spLocks noGrp="1"/>
          </p:cNvSpPr>
          <p:nvPr>
            <p:ph type="body" idx="1"/>
          </p:nvPr>
        </p:nvSpPr>
        <p:spPr>
          <a:xfrm>
            <a:off x="840318" y="1680634"/>
            <a:ext cx="5158316" cy="825500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/>
          </p:cNvPr>
          <p:cNvSpPr>
            <a:spLocks noGrp="1"/>
          </p:cNvSpPr>
          <p:nvPr>
            <p:ph sz="half" idx="2"/>
          </p:nvPr>
        </p:nvSpPr>
        <p:spPr>
          <a:xfrm>
            <a:off x="840318" y="2506133"/>
            <a:ext cx="5158316" cy="36830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/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0634"/>
            <a:ext cx="5183717" cy="825500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/>
          </p:cNvPr>
          <p:cNvSpPr>
            <a:spLocks noGrp="1"/>
          </p:cNvSpPr>
          <p:nvPr>
            <p:ph sz="quarter" idx="4"/>
          </p:nvPr>
        </p:nvSpPr>
        <p:spPr>
          <a:xfrm>
            <a:off x="6172200" y="2506133"/>
            <a:ext cx="5183717" cy="36830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70F6C7-34CE-4567-A948-A251EFE9DB20}" type="datetime1">
              <a:rPr lang="zh-CN" altLang="en-US"/>
              <a:pPr>
                <a:defRPr/>
              </a:pPr>
              <a:t>2020/11/29</a:t>
            </a:fld>
            <a:endParaRPr lang="zh-CN" altLang="en-US"/>
          </a:p>
        </p:txBody>
      </p:sp>
      <p:sp>
        <p:nvSpPr>
          <p:cNvPr id="8" name="页脚占位符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fld id="{8FB04BC4-E6A1-410C-94F9-FC1A5810B1DF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6809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/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E27EBC-607B-43BD-AC86-222F0509E3A5}" type="datetime1">
              <a:rPr lang="zh-CN" altLang="en-US"/>
              <a:pPr>
                <a:defRPr/>
              </a:pPr>
              <a:t>2020/11/29</a:t>
            </a:fld>
            <a:endParaRPr lang="zh-CN" altLang="en-US"/>
          </a:p>
        </p:txBody>
      </p:sp>
      <p:sp>
        <p:nvSpPr>
          <p:cNvPr id="4" name="页脚占位符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fld id="{46F7D46B-353C-48FF-8F92-4EE59F448F77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385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/>
          </p:cNvPr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/>
          </p:cNvPr>
          <p:cNvSpPr>
            <a:spLocks noGrp="1"/>
          </p:cNvSpPr>
          <p:nvPr>
            <p:ph idx="1"/>
          </p:nvPr>
        </p:nvSpPr>
        <p:spPr>
          <a:xfrm>
            <a:off x="5183717" y="988485"/>
            <a:ext cx="6172200" cy="4872567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/>
          </p:cNvPr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07845B-5D09-4804-A0D9-8C8C9FA548C6}" type="datetime1">
              <a:rPr lang="zh-CN" altLang="en-US"/>
              <a:pPr>
                <a:defRPr/>
              </a:pPr>
              <a:t>2020/11/29</a:t>
            </a:fld>
            <a:endParaRPr lang="zh-CN" altLang="en-US"/>
          </a:p>
        </p:txBody>
      </p:sp>
      <p:sp>
        <p:nvSpPr>
          <p:cNvPr id="6" name="页脚占位符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fld id="{F4AFE212-64D1-4AF7-8B25-BBCFDA699975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0058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/>
          </p:cNvPr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/>
          </p:cNvPr>
          <p:cNvSpPr>
            <a:spLocks noGrp="1"/>
          </p:cNvSpPr>
          <p:nvPr>
            <p:ph type="pic" idx="1"/>
          </p:nvPr>
        </p:nvSpPr>
        <p:spPr>
          <a:xfrm>
            <a:off x="5183717" y="988485"/>
            <a:ext cx="6172200" cy="4872567"/>
          </a:xfrm>
        </p:spPr>
        <p:txBody>
          <a:bodyPr rtlCol="0">
            <a:normAutofit/>
          </a:bodyPr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>
            <a:extLst/>
          </p:cNvPr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85397C-3452-4795-B538-292559113F53}" type="datetime1">
              <a:rPr lang="zh-CN" altLang="en-US"/>
              <a:pPr>
                <a:defRPr/>
              </a:pPr>
              <a:t>2020/11/29</a:t>
            </a:fld>
            <a:endParaRPr lang="zh-CN" altLang="en-US"/>
          </a:p>
        </p:txBody>
      </p:sp>
      <p:sp>
        <p:nvSpPr>
          <p:cNvPr id="6" name="页脚占位符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fld id="{B73E219B-A57F-43E2-BDB2-E5B331A22CE7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4881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6713"/>
            <a:ext cx="10515600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7213"/>
            <a:ext cx="10515600" cy="434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/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6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850A63B1-53DE-4981-8CE0-C90CED320A8B}" type="datetime1">
              <a:rPr lang="zh-CN" altLang="en-US"/>
              <a:pPr>
                <a:defRPr/>
              </a:pPr>
              <a:t>2020/11/29</a:t>
            </a:fld>
            <a:endParaRPr lang="zh-CN" altLang="en-US"/>
          </a:p>
        </p:txBody>
      </p:sp>
      <p:sp>
        <p:nvSpPr>
          <p:cNvPr id="5" name="页脚占位符 4">
            <a:extLst/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6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/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67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2000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fld id="{89F98AD2-41ED-442A-B94C-E7F9A762114F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8" r:id="rId1"/>
    <p:sldLayoutId id="2147483899" r:id="rId2"/>
    <p:sldLayoutId id="2147483908" r:id="rId3"/>
    <p:sldLayoutId id="2147483900" r:id="rId4"/>
    <p:sldLayoutId id="2147483901" r:id="rId5"/>
    <p:sldLayoutId id="2147483902" r:id="rId6"/>
    <p:sldLayoutId id="2147483903" r:id="rId7"/>
    <p:sldLayoutId id="2147483904" r:id="rId8"/>
    <p:sldLayoutId id="2147483905" r:id="rId9"/>
    <p:sldLayoutId id="2147483906" r:id="rId10"/>
    <p:sldLayoutId id="2147483907" r:id="rId11"/>
    <p:sldLayoutId id="2147483909" r:id="rId12"/>
    <p:sldLayoutId id="2147483910" r:id="rId13"/>
  </p:sldLayoutIdLst>
  <p:hf hdr="0" ftr="0" dt="0"/>
  <p:txStyles>
    <p:titleStyle>
      <a:lvl1pPr algn="l" defTabSz="121761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8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121761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2pPr>
      <a:lvl3pPr algn="l" defTabSz="121761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3pPr>
      <a:lvl4pPr algn="l" defTabSz="121761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4pPr>
      <a:lvl5pPr algn="l" defTabSz="121761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5pPr>
      <a:lvl6pPr marL="457200" algn="l" defTabSz="1217613" rtl="0" fontAlgn="base">
        <a:lnSpc>
          <a:spcPct val="90000"/>
        </a:lnSpc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6pPr>
      <a:lvl7pPr marL="914400" algn="l" defTabSz="1217613" rtl="0" fontAlgn="base">
        <a:lnSpc>
          <a:spcPct val="90000"/>
        </a:lnSpc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7pPr>
      <a:lvl8pPr marL="1371600" algn="l" defTabSz="1217613" rtl="0" fontAlgn="base">
        <a:lnSpc>
          <a:spcPct val="90000"/>
        </a:lnSpc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8pPr>
      <a:lvl9pPr marL="1828800" algn="l" defTabSz="1217613" rtl="0" fontAlgn="base">
        <a:lnSpc>
          <a:spcPct val="90000"/>
        </a:lnSpc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9pPr>
    </p:titleStyle>
    <p:bodyStyle>
      <a:lvl1pPr marL="303213" indent="-303213" algn="l" defTabSz="1217613" rtl="0" eaLnBrk="0" fontAlgn="base" hangingPunct="0">
        <a:lnSpc>
          <a:spcPct val="90000"/>
        </a:lnSpc>
        <a:spcBef>
          <a:spcPts val="1338"/>
        </a:spcBef>
        <a:spcAft>
          <a:spcPct val="0"/>
        </a:spcAft>
        <a:buFont typeface="Arial" panose="020B0604020202020204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912813" indent="-303213" algn="l" defTabSz="1217613" rtl="0" eaLnBrk="0" fontAlgn="base" hangingPunct="0">
        <a:lnSpc>
          <a:spcPct val="90000"/>
        </a:lnSpc>
        <a:spcBef>
          <a:spcPts val="663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2413" indent="-303213" algn="l" defTabSz="1217613" rtl="0" eaLnBrk="0" fontAlgn="base" hangingPunct="0">
        <a:lnSpc>
          <a:spcPct val="90000"/>
        </a:lnSpc>
        <a:spcBef>
          <a:spcPts val="663"/>
        </a:spcBef>
        <a:spcAft>
          <a:spcPct val="0"/>
        </a:spcAft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2132013" indent="-303213" algn="l" defTabSz="1217613" rtl="0" eaLnBrk="0" fontAlgn="base" hangingPunct="0">
        <a:lnSpc>
          <a:spcPct val="90000"/>
        </a:lnSpc>
        <a:spcBef>
          <a:spcPts val="663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1613" indent="-303213" algn="l" defTabSz="1217613" rtl="0" eaLnBrk="0" fontAlgn="base" hangingPunct="0">
        <a:lnSpc>
          <a:spcPct val="90000"/>
        </a:lnSpc>
        <a:spcBef>
          <a:spcPts val="663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3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_矩形 3">
            <a:extLst/>
          </p:cNvPr>
          <p:cNvSpPr/>
          <p:nvPr>
            <p:custDataLst>
              <p:tags r:id="rId1"/>
            </p:custDataLst>
          </p:nvPr>
        </p:nvSpPr>
        <p:spPr>
          <a:xfrm>
            <a:off x="600820" y="3352232"/>
            <a:ext cx="1106391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kern="17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itchFamily="34" charset="-122"/>
              </a:rPr>
              <a:t>基于空间信息注意力的表格及文本联合数据集多跳问答模型</a:t>
            </a:r>
          </a:p>
        </p:txBody>
      </p:sp>
      <p:sp>
        <p:nvSpPr>
          <p:cNvPr id="7171" name="PA_文本框 7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0" y="4017194"/>
            <a:ext cx="1205653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Layout Attention Network for Multi-Hop Question Answering over Tabular and Textual Data</a:t>
            </a:r>
          </a:p>
        </p:txBody>
      </p:sp>
      <p:sp>
        <p:nvSpPr>
          <p:cNvPr id="10" name="PA_矩形 3">
            <a:extLst/>
          </p:cNvPr>
          <p:cNvSpPr/>
          <p:nvPr>
            <p:custDataLst>
              <p:tags r:id="rId3"/>
            </p:custDataLst>
          </p:nvPr>
        </p:nvSpPr>
        <p:spPr>
          <a:xfrm>
            <a:off x="2185811" y="5183496"/>
            <a:ext cx="7735888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kern="1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微软雅黑" pitchFamily="34" charset="-122"/>
              </a:rPr>
              <a:t>答辩人：潘佳鑫                         指导教授：何炎祥</a:t>
            </a:r>
          </a:p>
        </p:txBody>
      </p:sp>
      <p:cxnSp>
        <p:nvCxnSpPr>
          <p:cNvPr id="11" name="直接连接符 10">
            <a:extLst/>
          </p:cNvPr>
          <p:cNvCxnSpPr>
            <a:cxnSpLocks/>
          </p:cNvCxnSpPr>
          <p:nvPr/>
        </p:nvCxnSpPr>
        <p:spPr>
          <a:xfrm>
            <a:off x="1802871" y="4897602"/>
            <a:ext cx="8659813" cy="0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4" name="图片 1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306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369888" y="292100"/>
            <a:ext cx="7617231" cy="717552"/>
            <a:chOff x="6554232" y="1931248"/>
            <a:chExt cx="7616603" cy="717886"/>
          </a:xfrm>
        </p:grpSpPr>
        <p:sp>
          <p:nvSpPr>
            <p:cNvPr id="17414" name="文本框 12"/>
            <p:cNvSpPr txBox="1">
              <a:spLocks noChangeArrowheads="1"/>
            </p:cNvSpPr>
            <p:nvPr/>
          </p:nvSpPr>
          <p:spPr bwMode="auto">
            <a:xfrm>
              <a:off x="6587565" y="1931248"/>
              <a:ext cx="568687" cy="645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9pPr>
            </a:lstStyle>
            <a:p>
              <a:r>
                <a:rPr lang="en-US" altLang="zh-CN" sz="3600" b="1" dirty="0">
                  <a:latin typeface="Impact" panose="020B0806030902050204" pitchFamily="34" charset="0"/>
                  <a:ea typeface="明兰"/>
                  <a:cs typeface="明兰"/>
                </a:rPr>
                <a:t>2</a:t>
              </a:r>
            </a:p>
          </p:txBody>
        </p:sp>
        <p:cxnSp>
          <p:nvCxnSpPr>
            <p:cNvPr id="14" name="直接连接符 13"/>
            <p:cNvCxnSpPr/>
            <p:nvPr/>
          </p:nvCxnSpPr>
          <p:spPr>
            <a:xfrm flipH="1">
              <a:off x="6601853" y="2152015"/>
              <a:ext cx="492084" cy="49711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/>
            <p:cNvSpPr/>
            <p:nvPr/>
          </p:nvSpPr>
          <p:spPr>
            <a:xfrm>
              <a:off x="6554232" y="2331484"/>
              <a:ext cx="47621" cy="49236"/>
            </a:xfrm>
            <a:prstGeom prst="ellipse">
              <a:avLst/>
            </a:prstGeom>
            <a:solidFill>
              <a:srgbClr val="525252">
                <a:alpha val="9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>
                <a:solidFill>
                  <a:schemeClr val="tx1"/>
                </a:solidFill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189586" y="2052943"/>
              <a:ext cx="6981249" cy="52346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2800" b="1" spc="100" dirty="0">
                  <a:latin typeface="Times New Roman" panose="02020603050405020304" charset="0"/>
                  <a:ea typeface="明兰" panose="02010600030101010101" pitchFamily="2" charset="-122"/>
                  <a:cs typeface="Times New Roman" panose="02020603050405020304" charset="0"/>
                </a:rPr>
                <a:t>相关工作</a:t>
              </a:r>
              <a:endParaRPr lang="en-US" altLang="zh-CN" sz="2800" b="1" spc="100" dirty="0">
                <a:latin typeface="Times New Roman" panose="02020603050405020304" charset="0"/>
                <a:ea typeface="明兰" panose="02010600030101010101" pitchFamily="2" charset="-122"/>
                <a:cs typeface="Times New Roman" panose="02020603050405020304" charset="0"/>
              </a:endParaRPr>
            </a:p>
          </p:txBody>
        </p:sp>
      </p:grpSp>
      <p:pic>
        <p:nvPicPr>
          <p:cNvPr id="17412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5263" y="414338"/>
            <a:ext cx="1582737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F009596D-A3E1-452C-8957-4FB7B9F664C5}"/>
              </a:ext>
            </a:extLst>
          </p:cNvPr>
          <p:cNvSpPr txBox="1"/>
          <p:nvPr/>
        </p:nvSpPr>
        <p:spPr>
          <a:xfrm>
            <a:off x="417513" y="1409702"/>
            <a:ext cx="103970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问答领域相关工作：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7A5CA8D-5E8D-4D5D-BD02-E3DB0EBD37A9}"/>
              </a:ext>
            </a:extLst>
          </p:cNvPr>
          <p:cNvCxnSpPr/>
          <p:nvPr/>
        </p:nvCxnSpPr>
        <p:spPr>
          <a:xfrm>
            <a:off x="1857049" y="3913962"/>
            <a:ext cx="7418651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圆角矩形 74">
            <a:extLst>
              <a:ext uri="{FF2B5EF4-FFF2-40B4-BE49-F238E27FC236}">
                <a16:creationId xmlns:a16="http://schemas.microsoft.com/office/drawing/2014/main" id="{285B92FA-BF7E-48FC-B2EC-53C4C8B8EA1E}"/>
              </a:ext>
            </a:extLst>
          </p:cNvPr>
          <p:cNvSpPr/>
          <p:nvPr/>
        </p:nvSpPr>
        <p:spPr>
          <a:xfrm rot="10800000" flipV="1">
            <a:off x="5661730" y="3668405"/>
            <a:ext cx="484287" cy="491115"/>
          </a:xfrm>
          <a:prstGeom prst="roundRect">
            <a:avLst>
              <a:gd name="adj" fmla="val 5039"/>
            </a:avLst>
          </a:prstGeom>
          <a:solidFill>
            <a:srgbClr val="4472C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2400" b="1" dirty="0"/>
              <a:t>3</a:t>
            </a:r>
            <a:endParaRPr lang="zh-CN" altLang="en-US" sz="2400" b="1" dirty="0"/>
          </a:p>
        </p:txBody>
      </p:sp>
      <p:sp>
        <p:nvSpPr>
          <p:cNvPr id="19" name="圆角矩形 75">
            <a:extLst>
              <a:ext uri="{FF2B5EF4-FFF2-40B4-BE49-F238E27FC236}">
                <a16:creationId xmlns:a16="http://schemas.microsoft.com/office/drawing/2014/main" id="{E4D5E649-8173-409D-A4EB-42944BA10E7D}"/>
              </a:ext>
            </a:extLst>
          </p:cNvPr>
          <p:cNvSpPr/>
          <p:nvPr/>
        </p:nvSpPr>
        <p:spPr>
          <a:xfrm rot="10800000" flipV="1">
            <a:off x="2362430" y="3668405"/>
            <a:ext cx="484287" cy="491115"/>
          </a:xfrm>
          <a:prstGeom prst="roundRect">
            <a:avLst>
              <a:gd name="adj" fmla="val 5039"/>
            </a:avLst>
          </a:prstGeom>
          <a:solidFill>
            <a:srgbClr val="4472C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2400" b="1" dirty="0"/>
              <a:t>1</a:t>
            </a:r>
            <a:endParaRPr lang="zh-CN" altLang="en-US" sz="2400" b="1" dirty="0"/>
          </a:p>
        </p:txBody>
      </p:sp>
      <p:sp>
        <p:nvSpPr>
          <p:cNvPr id="20" name="圆角矩形 76">
            <a:extLst>
              <a:ext uri="{FF2B5EF4-FFF2-40B4-BE49-F238E27FC236}">
                <a16:creationId xmlns:a16="http://schemas.microsoft.com/office/drawing/2014/main" id="{6EC68472-0177-4C8F-9806-5E770E176460}"/>
              </a:ext>
            </a:extLst>
          </p:cNvPr>
          <p:cNvSpPr/>
          <p:nvPr/>
        </p:nvSpPr>
        <p:spPr>
          <a:xfrm rot="10800000" flipV="1">
            <a:off x="7311379" y="3668405"/>
            <a:ext cx="484287" cy="491115"/>
          </a:xfrm>
          <a:prstGeom prst="roundRect">
            <a:avLst>
              <a:gd name="adj" fmla="val 5039"/>
            </a:avLst>
          </a:prstGeom>
          <a:solidFill>
            <a:srgbClr val="4472C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2400" b="1" dirty="0"/>
              <a:t>4</a:t>
            </a:r>
            <a:endParaRPr lang="zh-CN" altLang="en-US" sz="2400" b="1" dirty="0"/>
          </a:p>
        </p:txBody>
      </p:sp>
      <p:sp>
        <p:nvSpPr>
          <p:cNvPr id="21" name="圆角矩形 77">
            <a:extLst>
              <a:ext uri="{FF2B5EF4-FFF2-40B4-BE49-F238E27FC236}">
                <a16:creationId xmlns:a16="http://schemas.microsoft.com/office/drawing/2014/main" id="{EE76BF9E-9BEC-4B16-8083-E54DB05B8CA5}"/>
              </a:ext>
            </a:extLst>
          </p:cNvPr>
          <p:cNvSpPr/>
          <p:nvPr/>
        </p:nvSpPr>
        <p:spPr>
          <a:xfrm rot="10800000" flipV="1">
            <a:off x="4012081" y="3668405"/>
            <a:ext cx="484287" cy="491115"/>
          </a:xfrm>
          <a:prstGeom prst="roundRect">
            <a:avLst>
              <a:gd name="adj" fmla="val 5039"/>
            </a:avLst>
          </a:prstGeom>
          <a:solidFill>
            <a:srgbClr val="4472C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2400" b="1" dirty="0"/>
              <a:t>2</a:t>
            </a:r>
            <a:endParaRPr lang="zh-CN" altLang="en-US" sz="2400" b="1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E6AE9B1-57E6-4F6F-8195-D5AC7535F9BD}"/>
              </a:ext>
            </a:extLst>
          </p:cNvPr>
          <p:cNvSpPr txBox="1"/>
          <p:nvPr/>
        </p:nvSpPr>
        <p:spPr>
          <a:xfrm>
            <a:off x="3930231" y="4371571"/>
            <a:ext cx="2723815" cy="417354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基于知识库、表格的问答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6E15457A-B80D-481A-9DA4-6B2DB2F72135}"/>
              </a:ext>
            </a:extLst>
          </p:cNvPr>
          <p:cNvSpPr txBox="1"/>
          <p:nvPr/>
        </p:nvSpPr>
        <p:spPr>
          <a:xfrm>
            <a:off x="7225451" y="4371571"/>
            <a:ext cx="1107988" cy="417354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联合问答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241AD8F7-CF6F-4F5F-BCED-9A5B7B9E8DC3}"/>
              </a:ext>
            </a:extLst>
          </p:cNvPr>
          <p:cNvSpPr txBox="1"/>
          <p:nvPr/>
        </p:nvSpPr>
        <p:spPr>
          <a:xfrm>
            <a:off x="2251435" y="2217038"/>
            <a:ext cx="1800485" cy="417354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基于文本的问答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65A687-7FBA-48F4-906A-4FCF5CCD1DAB}"/>
              </a:ext>
            </a:extLst>
          </p:cNvPr>
          <p:cNvSpPr txBox="1"/>
          <p:nvPr/>
        </p:nvSpPr>
        <p:spPr>
          <a:xfrm>
            <a:off x="5566375" y="2217038"/>
            <a:ext cx="1107988" cy="417354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多跳问答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58E9A7C-9F60-41D5-9C89-267E8A6B959A}"/>
              </a:ext>
            </a:extLst>
          </p:cNvPr>
          <p:cNvSpPr/>
          <p:nvPr/>
        </p:nvSpPr>
        <p:spPr>
          <a:xfrm>
            <a:off x="2251435" y="2606262"/>
            <a:ext cx="1956468" cy="963337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5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</a:rPr>
              <a:t>SQuAD</a:t>
            </a:r>
            <a:endParaRPr lang="en-US" altLang="zh-CN" sz="15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5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DrQA</a:t>
            </a:r>
            <a:endParaRPr lang="en-US" altLang="zh-CN" sz="15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5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TriviaQA</a:t>
            </a:r>
            <a:endParaRPr lang="en-US" altLang="zh-CN" sz="15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80DB34AE-CDA0-4F13-B0D2-42E90A3EA898}"/>
              </a:ext>
            </a:extLst>
          </p:cNvPr>
          <p:cNvSpPr/>
          <p:nvPr/>
        </p:nvSpPr>
        <p:spPr>
          <a:xfrm>
            <a:off x="4045977" y="4743220"/>
            <a:ext cx="2305662" cy="963337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5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</a:rPr>
              <a:t>WikiTableQuestions</a:t>
            </a:r>
            <a:endParaRPr lang="en-US" altLang="zh-CN" sz="15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5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WikiSQL</a:t>
            </a:r>
            <a:endParaRPr lang="en-US" altLang="zh-CN" sz="15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5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TabFact</a:t>
            </a:r>
            <a:endParaRPr lang="en-US" altLang="zh-CN" sz="15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A62A0402-3206-447E-95AF-864A702809F4}"/>
              </a:ext>
            </a:extLst>
          </p:cNvPr>
          <p:cNvSpPr/>
          <p:nvPr/>
        </p:nvSpPr>
        <p:spPr>
          <a:xfrm>
            <a:off x="5566375" y="2606262"/>
            <a:ext cx="2535406" cy="963337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5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</a:rPr>
              <a:t>HotpotQA</a:t>
            </a:r>
            <a:r>
              <a:rPr lang="en-US" altLang="zh-CN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</a:rPr>
              <a:t>, WIKIHOP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单纯基于文本或表格构建，无法完成联合推理</a:t>
            </a:r>
            <a:endParaRPr lang="en-US" altLang="zh-CN" sz="15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AF83FECA-2D34-4CDD-A780-A238E8E96942}"/>
              </a:ext>
            </a:extLst>
          </p:cNvPr>
          <p:cNvSpPr/>
          <p:nvPr/>
        </p:nvSpPr>
        <p:spPr>
          <a:xfrm>
            <a:off x="7225451" y="4807007"/>
            <a:ext cx="2447316" cy="963337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</a:rPr>
              <a:t>GRAFT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5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KAReader</a:t>
            </a:r>
            <a:endParaRPr lang="en-US" altLang="zh-CN" sz="15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HYBRIDER</a:t>
            </a:r>
          </a:p>
        </p:txBody>
      </p:sp>
    </p:spTree>
    <p:extLst>
      <p:ext uri="{BB962C8B-B14F-4D97-AF65-F5344CB8AC3E}">
        <p14:creationId xmlns:p14="http://schemas.microsoft.com/office/powerpoint/2010/main" val="3166221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8960">
            <a:off x="-287387" y="2533291"/>
            <a:ext cx="12993189" cy="2515008"/>
          </a:xfrm>
          <a:prstGeom prst="rect">
            <a:avLst/>
          </a:prstGeom>
        </p:spPr>
      </p:pic>
      <p:sp>
        <p:nvSpPr>
          <p:cNvPr id="6" name="椭圆 5"/>
          <p:cNvSpPr>
            <a:spLocks noChangeAspect="1"/>
          </p:cNvSpPr>
          <p:nvPr/>
        </p:nvSpPr>
        <p:spPr>
          <a:xfrm>
            <a:off x="5522913" y="1524000"/>
            <a:ext cx="1341437" cy="134143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5729288" y="1214438"/>
            <a:ext cx="627062" cy="186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pPr eaLnBrk="1" hangingPunct="1"/>
            <a:r>
              <a:rPr lang="en-US" altLang="zh-CN" sz="11500" b="1" dirty="0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3</a:t>
            </a:r>
          </a:p>
        </p:txBody>
      </p:sp>
      <p:sp>
        <p:nvSpPr>
          <p:cNvPr id="8" name="矩形 7"/>
          <p:cNvSpPr/>
          <p:nvPr/>
        </p:nvSpPr>
        <p:spPr>
          <a:xfrm>
            <a:off x="1368126" y="3680857"/>
            <a:ext cx="96821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3600" b="1" spc="100" dirty="0">
                <a:latin typeface="Times New Roman" panose="02020603050405020304" charset="0"/>
                <a:ea typeface="明兰" panose="02010600030101010101" pitchFamily="2" charset="-122"/>
                <a:cs typeface="Times New Roman" panose="02020603050405020304" charset="0"/>
              </a:rPr>
              <a:t>研究方法</a:t>
            </a:r>
            <a:endParaRPr lang="en-US" altLang="zh-CN" sz="3600" b="1" spc="100" dirty="0">
              <a:latin typeface="Times New Roman" panose="02020603050405020304" charset="0"/>
              <a:ea typeface="明兰" panose="02010600030101010101" pitchFamily="2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369888" y="292098"/>
            <a:ext cx="7617233" cy="717554"/>
            <a:chOff x="6554232" y="1931246"/>
            <a:chExt cx="7616605" cy="717888"/>
          </a:xfrm>
        </p:grpSpPr>
        <p:sp>
          <p:nvSpPr>
            <p:cNvPr id="17414" name="文本框 12"/>
            <p:cNvSpPr txBox="1">
              <a:spLocks noChangeArrowheads="1"/>
            </p:cNvSpPr>
            <p:nvPr/>
          </p:nvSpPr>
          <p:spPr bwMode="auto">
            <a:xfrm>
              <a:off x="6587566" y="1931246"/>
              <a:ext cx="568687" cy="645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9pPr>
            </a:lstStyle>
            <a:p>
              <a:r>
                <a:rPr lang="en-US" altLang="zh-CN" sz="3600" b="1" dirty="0">
                  <a:latin typeface="Impact" panose="020B0806030902050204" pitchFamily="34" charset="0"/>
                  <a:ea typeface="明兰"/>
                  <a:cs typeface="明兰"/>
                </a:rPr>
                <a:t>3</a:t>
              </a:r>
            </a:p>
          </p:txBody>
        </p:sp>
        <p:cxnSp>
          <p:nvCxnSpPr>
            <p:cNvPr id="14" name="直接连接符 13"/>
            <p:cNvCxnSpPr/>
            <p:nvPr/>
          </p:nvCxnSpPr>
          <p:spPr>
            <a:xfrm flipH="1">
              <a:off x="6601853" y="2152015"/>
              <a:ext cx="492084" cy="49711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/>
            <p:cNvSpPr/>
            <p:nvPr/>
          </p:nvSpPr>
          <p:spPr>
            <a:xfrm>
              <a:off x="6554232" y="2331484"/>
              <a:ext cx="47621" cy="49236"/>
            </a:xfrm>
            <a:prstGeom prst="ellipse">
              <a:avLst/>
            </a:prstGeom>
            <a:solidFill>
              <a:srgbClr val="525252">
                <a:alpha val="9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>
                <a:solidFill>
                  <a:schemeClr val="tx1"/>
                </a:solidFill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189588" y="2050521"/>
              <a:ext cx="6981249" cy="52346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2800" b="1" spc="100" dirty="0">
                  <a:latin typeface="Times New Roman" panose="02020603050405020304" charset="0"/>
                  <a:ea typeface="明兰" panose="02010600030101010101" pitchFamily="2" charset="-122"/>
                  <a:cs typeface="Times New Roman" panose="02020603050405020304" charset="0"/>
                </a:rPr>
                <a:t>研究方法</a:t>
              </a:r>
              <a:endParaRPr lang="en-US" altLang="zh-CN" sz="2800" b="1" spc="100" dirty="0">
                <a:latin typeface="Times New Roman" panose="02020603050405020304" charset="0"/>
                <a:ea typeface="明兰" panose="02010600030101010101" pitchFamily="2" charset="-122"/>
                <a:cs typeface="Times New Roman" panose="02020603050405020304" charset="0"/>
              </a:endParaRPr>
            </a:p>
          </p:txBody>
        </p:sp>
      </p:grpSp>
      <p:pic>
        <p:nvPicPr>
          <p:cNvPr id="17412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5263" y="414338"/>
            <a:ext cx="1582737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AutoShape 2" descr="https://pic3.zhimg.com/80/v2-7544809b174ad7d4d5577cfba0a19a2a_1440w.jpg">
            <a:extLst>
              <a:ext uri="{FF2B5EF4-FFF2-40B4-BE49-F238E27FC236}">
                <a16:creationId xmlns:a16="http://schemas.microsoft.com/office/drawing/2014/main" id="{7D3AC5C0-BD5E-41EC-A800-371FD623AFF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56CADD1-A096-4D79-98D3-9ACDB32B56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8" t="-801" b="-1"/>
          <a:stretch/>
        </p:blipFill>
        <p:spPr>
          <a:xfrm>
            <a:off x="417513" y="1769341"/>
            <a:ext cx="5349081" cy="3782141"/>
          </a:xfrm>
          <a:prstGeom prst="rect">
            <a:avLst/>
          </a:prstGeom>
        </p:spPr>
      </p:pic>
      <p:sp>
        <p:nvSpPr>
          <p:cNvPr id="17" name="文本框 1">
            <a:extLst>
              <a:ext uri="{FF2B5EF4-FFF2-40B4-BE49-F238E27FC236}">
                <a16:creationId xmlns:a16="http://schemas.microsoft.com/office/drawing/2014/main" id="{1A4A9802-4FD3-4DA7-B66E-BEEA971398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7592" y="1230318"/>
            <a:ext cx="11061956" cy="82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Poly-Encoder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：充分利用问题、文本、表格超链接的上下文内容，寻找关联实体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6906C6BB-6DF2-4FAC-8C96-3C0428E70EEB}"/>
                  </a:ext>
                </a:extLst>
              </p:cNvPr>
              <p:cNvSpPr txBox="1"/>
              <p:nvPr/>
            </p:nvSpPr>
            <p:spPr>
              <a:xfrm>
                <a:off x="6584483" y="2059945"/>
                <a:ext cx="4992136" cy="101880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𝑐𝑡𝑥𝑡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  <m:r>
                        <a:rPr lang="en-US" altLang="zh-CN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sSubSup>
                            <m:sSubSup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en-US" altLang="zh-CN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p>
                          </m:sSubSup>
                          <m:sSub>
                            <m:sSub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US" altLang="zh-CN" dirty="0"/>
              </a:p>
              <a:p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𝑤h𝑒𝑟𝑒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bSup>
                        <m: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,⋯,</m:t>
                        </m:r>
                        <m:sSubSup>
                          <m:sSubSupPr>
                            <m:ctrlP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𝑁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bSup>
                      </m:e>
                    </m:d>
                  </m:oMath>
                </a14:m>
                <a:r>
                  <a:rPr lang="en-US" altLang="zh-CN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𝑠𝑜𝑓𝑡𝑚𝑎𝑥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,⋯,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𝑁</m:t>
                            </m:r>
                          </m:sub>
                        </m:sSub>
                      </m:e>
                    </m:d>
                  </m:oMath>
                </a14:m>
                <a:endParaRPr lang="zh-CN" altLang="en-US" dirty="0"/>
              </a:p>
            </p:txBody>
          </p:sp>
        </mc:Choice>
        <mc:Fallback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6906C6BB-6DF2-4FAC-8C96-3C0428E70E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4483" y="2059945"/>
                <a:ext cx="4992136" cy="1018805"/>
              </a:xfrm>
              <a:prstGeom prst="rect">
                <a:avLst/>
              </a:prstGeom>
              <a:blipFill>
                <a:blip r:embed="rId5"/>
                <a:stretch>
                  <a:fillRect l="-1709" b="-778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2D791DBE-228A-4262-BA11-8D5ADC6A7EF5}"/>
                  </a:ext>
                </a:extLst>
              </p:cNvPr>
              <p:cNvSpPr txBox="1"/>
              <p:nvPr/>
            </p:nvSpPr>
            <p:spPr>
              <a:xfrm>
                <a:off x="6096000" y="3254368"/>
                <a:ext cx="6143028" cy="98244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𝑐𝑡𝑥𝑡</m:t>
                          </m:r>
                        </m:sub>
                      </m:sSub>
                      <m:r>
                        <a:rPr lang="en-US" altLang="zh-CN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sSubSup>
                            <m:sSubSup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sup>
                          </m:sSubSup>
                          <m:sSubSup>
                            <m:sSubSup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𝑐𝑡𝑥𝑡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bSup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US" altLang="zh-CN" dirty="0"/>
              </a:p>
              <a:p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𝑤h𝑒𝑟𝑒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,⋯,</m:t>
                        </m:r>
                        <m:sSubSup>
                          <m:sSubSupPr>
                            <m:ctrlP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𝑁</m:t>
                            </m:r>
                          </m:sub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</m:e>
                    </m:d>
                  </m:oMath>
                </a14:m>
                <a:r>
                  <a:rPr lang="en-US" altLang="zh-CN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𝑠𝑜𝑓𝑡𝑚𝑎𝑥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𝑐𝑎𝑛𝑑𝑖</m:t>
                            </m:r>
                          </m:sub>
                        </m:sSub>
                        <m:r>
                          <a:rPr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Sup>
                          <m:sSubSup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𝑐𝑡𝑥𝑡</m:t>
                            </m:r>
                          </m:sub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p>
                        </m:sSubSup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⋯,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𝑐𝑎𝑛𝑑𝑖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Sup>
                          <m:sSubSupPr>
                            <m:ctrlP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𝑐𝑡𝑥𝑡</m:t>
                            </m:r>
                          </m:sub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sup>
                        </m:sSubSup>
                      </m:e>
                    </m:d>
                  </m:oMath>
                </a14:m>
                <a:endParaRPr lang="zh-CN" altLang="en-US" dirty="0"/>
              </a:p>
            </p:txBody>
          </p:sp>
        </mc:Choice>
        <mc:Fallback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2D791DBE-228A-4262-BA11-8D5ADC6A7E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3254368"/>
                <a:ext cx="6143028" cy="982448"/>
              </a:xfrm>
              <a:prstGeom prst="rect">
                <a:avLst/>
              </a:prstGeom>
              <a:blipFill>
                <a:blip r:embed="rId6"/>
                <a:stretch>
                  <a:fillRect l="-1389" b="-931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A6C3D7F6-FDB7-4C0A-A0C4-A98B0AD4EE23}"/>
                  </a:ext>
                </a:extLst>
              </p:cNvPr>
              <p:cNvSpPr txBox="1"/>
              <p:nvPr/>
            </p:nvSpPr>
            <p:spPr>
              <a:xfrm>
                <a:off x="8046405" y="4547419"/>
                <a:ext cx="224221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𝑠𝑐𝑜𝑟𝑒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=</m:t>
                    </m:r>
                  </m:oMath>
                </a14:m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𝑐𝑡𝑥𝑡</m:t>
                        </m:r>
                      </m:sub>
                    </m:sSub>
                  </m:oMath>
                </a14:m>
                <a:r>
                  <a:rPr lang="en-US" altLang="zh-CN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</m:oMath>
                </a14:m>
                <a:r>
                  <a:rPr lang="en-US" altLang="zh-CN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𝑐𝑎𝑛𝑑𝑖</m:t>
                        </m:r>
                      </m:sub>
                    </m:sSub>
                  </m:oMath>
                </a14:m>
                <a:r>
                  <a:rPr lang="zh-CN" altLang="en-US" dirty="0"/>
                  <a:t> </a:t>
                </a:r>
              </a:p>
            </p:txBody>
          </p:sp>
        </mc:Choice>
        <mc:Fallback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A6C3D7F6-FDB7-4C0A-A0C4-A98B0AD4EE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46405" y="4547419"/>
                <a:ext cx="2242217" cy="276999"/>
              </a:xfrm>
              <a:prstGeom prst="rect">
                <a:avLst/>
              </a:prstGeom>
              <a:blipFill>
                <a:blip r:embed="rId7"/>
                <a:stretch>
                  <a:fillRect l="-2717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4459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369888" y="292098"/>
            <a:ext cx="7617233" cy="717554"/>
            <a:chOff x="6554232" y="1931246"/>
            <a:chExt cx="7616605" cy="717888"/>
          </a:xfrm>
        </p:grpSpPr>
        <p:sp>
          <p:nvSpPr>
            <p:cNvPr id="17414" name="文本框 12"/>
            <p:cNvSpPr txBox="1">
              <a:spLocks noChangeArrowheads="1"/>
            </p:cNvSpPr>
            <p:nvPr/>
          </p:nvSpPr>
          <p:spPr bwMode="auto">
            <a:xfrm>
              <a:off x="6587566" y="1931246"/>
              <a:ext cx="568687" cy="645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9pPr>
            </a:lstStyle>
            <a:p>
              <a:r>
                <a:rPr lang="en-US" altLang="zh-CN" sz="3600" b="1" dirty="0">
                  <a:latin typeface="Impact" panose="020B0806030902050204" pitchFamily="34" charset="0"/>
                  <a:ea typeface="明兰"/>
                  <a:cs typeface="明兰"/>
                </a:rPr>
                <a:t>3</a:t>
              </a:r>
            </a:p>
          </p:txBody>
        </p:sp>
        <p:cxnSp>
          <p:nvCxnSpPr>
            <p:cNvPr id="14" name="直接连接符 13"/>
            <p:cNvCxnSpPr/>
            <p:nvPr/>
          </p:nvCxnSpPr>
          <p:spPr>
            <a:xfrm flipH="1">
              <a:off x="6601853" y="2152015"/>
              <a:ext cx="492084" cy="49711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/>
            <p:cNvSpPr/>
            <p:nvPr/>
          </p:nvSpPr>
          <p:spPr>
            <a:xfrm>
              <a:off x="6554232" y="2331484"/>
              <a:ext cx="47621" cy="49236"/>
            </a:xfrm>
            <a:prstGeom prst="ellipse">
              <a:avLst/>
            </a:prstGeom>
            <a:solidFill>
              <a:srgbClr val="525252">
                <a:alpha val="9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>
                <a:solidFill>
                  <a:schemeClr val="tx1"/>
                </a:solidFill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189588" y="2050521"/>
              <a:ext cx="6981249" cy="52346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2800" b="1" spc="100" dirty="0">
                  <a:latin typeface="Times New Roman" panose="02020603050405020304" charset="0"/>
                  <a:ea typeface="明兰" panose="02010600030101010101" pitchFamily="2" charset="-122"/>
                  <a:cs typeface="Times New Roman" panose="02020603050405020304" charset="0"/>
                </a:rPr>
                <a:t>研究方法</a:t>
              </a:r>
              <a:endParaRPr lang="en-US" altLang="zh-CN" sz="2800" b="1" spc="100" dirty="0">
                <a:latin typeface="Times New Roman" panose="02020603050405020304" charset="0"/>
                <a:ea typeface="明兰" panose="02010600030101010101" pitchFamily="2" charset="-122"/>
                <a:cs typeface="Times New Roman" panose="02020603050405020304" charset="0"/>
              </a:endParaRPr>
            </a:p>
          </p:txBody>
        </p:sp>
      </p:grpSp>
      <p:pic>
        <p:nvPicPr>
          <p:cNvPr id="17412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5263" y="414338"/>
            <a:ext cx="1582737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D68364-B5BA-4A5F-8CB8-93EAED3394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644" y="2568533"/>
            <a:ext cx="7564324" cy="2945811"/>
          </a:xfrm>
          <a:prstGeom prst="rect">
            <a:avLst/>
          </a:prstGeom>
        </p:spPr>
      </p:pic>
      <p:sp>
        <p:nvSpPr>
          <p:cNvPr id="11" name="文本框 1">
            <a:extLst>
              <a:ext uri="{FF2B5EF4-FFF2-40B4-BE49-F238E27FC236}">
                <a16:creationId xmlns:a16="http://schemas.microsoft.com/office/drawing/2014/main" id="{88A76FC9-CC63-42C6-ADC0-1F696C97FE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7592" y="1230318"/>
            <a:ext cx="10531014" cy="1210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Layout graph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：表格空间信息也是内容相关性的重要体现，引入空间布局表，联合文本信息，通过注意力机制得到包含空间信息的上下文特征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0F2298F3-A788-4BC6-8309-99DBB73A6BF4}"/>
                  </a:ext>
                </a:extLst>
              </p:cNvPr>
              <p:cNvSpPr txBox="1"/>
              <p:nvPr/>
            </p:nvSpPr>
            <p:spPr>
              <a:xfrm>
                <a:off x="8004164" y="2954776"/>
                <a:ext cx="3972192" cy="7159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sup>
                      </m:sSubSup>
                      <m:r>
                        <a:rPr lang="en-US" altLang="zh-CN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zh-CN" alt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en-US" altLang="zh-CN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altLang="zh-CN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sSubSup>
                                <m:sSubSupPr>
                                  <m:ctrlPr>
                                    <a:rPr lang="en-US" altLang="zh-CN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𝐺</m:t>
                                  </m:r>
                                </m:sub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𝑙</m:t>
                                  </m:r>
                                </m:sup>
                              </m:sSubSup>
                              <m:sSubSup>
                                <m:sSubSupPr>
                                  <m:ctrlPr>
                                    <a:rPr lang="en-US" altLang="zh-CN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𝑙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−1</m:t>
                                  </m:r>
                                </m:sup>
                              </m:sSubSup>
                            </m:e>
                          </m:nary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0F2298F3-A788-4BC6-8309-99DBB73A6B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4164" y="2954776"/>
                <a:ext cx="3972192" cy="71590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189269B0-5B38-460C-939F-FDE654099254}"/>
                  </a:ext>
                </a:extLst>
              </p:cNvPr>
              <p:cNvSpPr txBox="1"/>
              <p:nvPr/>
            </p:nvSpPr>
            <p:spPr>
              <a:xfrm>
                <a:off x="7987121" y="3926871"/>
                <a:ext cx="4219232" cy="86889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altLang="zh-CN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𝑒𝑥𝑝</m:t>
                          </m:r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  <m:d>
                                <m:d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p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𝑊</m:t>
                                          </m:r>
                                        </m:e>
                                        <m:sub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𝐺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sup>
                                      </m:sSubSup>
                                      <m:sSubSup>
                                        <m:sSubSupPr>
                                          <m:ctrlP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−1</m:t>
                                          </m:r>
                                        </m:sup>
                                      </m:sSubSup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;</m:t>
                                      </m:r>
                                      <m:sSubSup>
                                        <m:sSubSupPr>
                                          <m:ctrlP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𝑊</m:t>
                                          </m:r>
                                        </m:e>
                                        <m:sub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𝐺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sup>
                                      </m:sSubSup>
                                      <m:sSubSup>
                                        <m:sSubSupPr>
                                          <m:ctrlP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h</m:t>
                                          </m:r>
                                        </m:e>
                                        <m:sub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−1</m:t>
                                          </m:r>
                                        </m:sup>
                                      </m:sSubSup>
                                    </m:e>
                                  </m:d>
                                </m:e>
                              </m:d>
                            </m:e>
                          </m:d>
                        </m:num>
                        <m:den>
                          <m:nary>
                            <m:naryPr>
                              <m:chr m:val="∑"/>
                              <m:limLoc m:val="subSup"/>
                              <m:supHide m:val="on"/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9"/>
                                </m:r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  <m:sup/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𝑒𝑥𝑝</m:t>
                              </m:r>
                              <m:d>
                                <m:d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zh-CN" alt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  <m:d>
                                    <m:d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e>
                                        <m:sup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𝑇</m:t>
                                          </m:r>
                                        </m:sup>
                                      </m:sSup>
                                      <m:d>
                                        <m:dPr>
                                          <m:begChr m:val="["/>
                                          <m:endChr m:val="]"/>
                                          <m:ctrlP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Sup>
                                            <m:sSubSupPr>
                                              <m:ctrlP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𝑊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𝐺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𝑙</m:t>
                                              </m:r>
                                            </m:sup>
                                          </m:sSubSup>
                                          <m:sSubSup>
                                            <m:sSubSupPr>
                                              <m:ctrlP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h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𝑙</m:t>
                                              </m:r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−1</m:t>
                                              </m:r>
                                            </m:sup>
                                          </m:sSubSup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;</m:t>
                                          </m:r>
                                          <m:sSubSup>
                                            <m:sSubSupPr>
                                              <m:ctrlP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𝑊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𝑔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𝑙</m:t>
                                              </m:r>
                                            </m:sup>
                                          </m:sSubSup>
                                          <m:sSubSup>
                                            <m:sSubSupPr>
                                              <m:ctrlP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h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𝑙</m:t>
                                              </m:r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−1</m:t>
                                              </m:r>
                                            </m:sup>
                                          </m:sSubSup>
                                        </m:e>
                                      </m:d>
                                    </m:e>
                                  </m:d>
                                </m:e>
                              </m:d>
                            </m:e>
                          </m:nary>
                        </m:den>
                      </m:f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189269B0-5B38-460C-939F-FDE6540992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87121" y="3926871"/>
                <a:ext cx="4219232" cy="86889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816829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8960">
            <a:off x="-287387" y="2533291"/>
            <a:ext cx="12993189" cy="2515008"/>
          </a:xfrm>
          <a:prstGeom prst="rect">
            <a:avLst/>
          </a:prstGeom>
        </p:spPr>
      </p:pic>
      <p:sp>
        <p:nvSpPr>
          <p:cNvPr id="6" name="椭圆 5"/>
          <p:cNvSpPr>
            <a:spLocks noChangeAspect="1"/>
          </p:cNvSpPr>
          <p:nvPr/>
        </p:nvSpPr>
        <p:spPr>
          <a:xfrm>
            <a:off x="5522913" y="1524000"/>
            <a:ext cx="1341437" cy="134143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5729288" y="1214438"/>
            <a:ext cx="627062" cy="186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pPr eaLnBrk="1" hangingPunct="1"/>
            <a:r>
              <a:rPr lang="en-US" altLang="zh-CN" sz="11500" b="1" dirty="0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4</a:t>
            </a:r>
          </a:p>
        </p:txBody>
      </p:sp>
      <p:sp>
        <p:nvSpPr>
          <p:cNvPr id="8" name="矩形 7"/>
          <p:cNvSpPr/>
          <p:nvPr/>
        </p:nvSpPr>
        <p:spPr>
          <a:xfrm>
            <a:off x="2744788" y="3576638"/>
            <a:ext cx="7429500" cy="6461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3600" b="1" spc="100" dirty="0">
                <a:latin typeface="Times New Roman" panose="02020603050405020304" charset="0"/>
                <a:ea typeface="明兰" panose="02010600030101010101" pitchFamily="2" charset="-122"/>
                <a:cs typeface="Times New Roman" panose="02020603050405020304" charset="0"/>
                <a:sym typeface="+mn-ea"/>
              </a:rPr>
              <a:t>实验设计</a:t>
            </a:r>
            <a:endParaRPr lang="en-US" altLang="zh-CN" sz="3600" b="1" spc="100" dirty="0">
              <a:latin typeface="Times New Roman" panose="02020603050405020304" charset="0"/>
              <a:ea typeface="明兰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>
            <a:grpSpLocks/>
          </p:cNvGrpSpPr>
          <p:nvPr/>
        </p:nvGrpSpPr>
        <p:grpSpPr bwMode="auto">
          <a:xfrm>
            <a:off x="374967" y="104382"/>
            <a:ext cx="7535864" cy="790241"/>
            <a:chOff x="6554232" y="1931248"/>
            <a:chExt cx="7535242" cy="790608"/>
          </a:xfrm>
        </p:grpSpPr>
        <p:sp>
          <p:nvSpPr>
            <p:cNvPr id="36" name="文本框 12"/>
            <p:cNvSpPr txBox="1">
              <a:spLocks noChangeArrowheads="1"/>
            </p:cNvSpPr>
            <p:nvPr/>
          </p:nvSpPr>
          <p:spPr bwMode="auto">
            <a:xfrm>
              <a:off x="6587565" y="1931248"/>
              <a:ext cx="568687" cy="645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9pPr>
            </a:lstStyle>
            <a:p>
              <a:r>
                <a:rPr lang="en-US" altLang="zh-CN" sz="3600" b="1" dirty="0">
                  <a:latin typeface="Impact" panose="020B0806030902050204" pitchFamily="34" charset="0"/>
                  <a:ea typeface="明兰"/>
                  <a:cs typeface="明兰"/>
                </a:rPr>
                <a:t>4</a:t>
              </a:r>
            </a:p>
          </p:txBody>
        </p:sp>
        <p:cxnSp>
          <p:nvCxnSpPr>
            <p:cNvPr id="37" name="直接连接符 36"/>
            <p:cNvCxnSpPr/>
            <p:nvPr/>
          </p:nvCxnSpPr>
          <p:spPr>
            <a:xfrm flipH="1">
              <a:off x="6601853" y="2152015"/>
              <a:ext cx="492084" cy="49711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椭圆 37"/>
            <p:cNvSpPr/>
            <p:nvPr/>
          </p:nvSpPr>
          <p:spPr>
            <a:xfrm>
              <a:off x="6554232" y="2331484"/>
              <a:ext cx="47621" cy="49236"/>
            </a:xfrm>
            <a:prstGeom prst="ellipse">
              <a:avLst/>
            </a:prstGeom>
            <a:solidFill>
              <a:srgbClr val="525252">
                <a:alpha val="9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>
                <a:solidFill>
                  <a:schemeClr val="tx1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108225" y="2198392"/>
              <a:ext cx="6981249" cy="52346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2800" b="1" spc="100" dirty="0">
                  <a:latin typeface="Times New Roman" panose="02020603050405020304" charset="0"/>
                  <a:ea typeface="明兰" panose="02010600030101010101" pitchFamily="2" charset="-122"/>
                  <a:cs typeface="Times New Roman" panose="02020603050405020304" charset="0"/>
                </a:rPr>
                <a:t>实验设计</a:t>
              </a:r>
              <a:endParaRPr lang="en-US" altLang="zh-CN" sz="2800" b="1" spc="100" dirty="0">
                <a:latin typeface="Times New Roman" panose="02020603050405020304" charset="0"/>
                <a:ea typeface="明兰" panose="02010600030101010101" pitchFamily="2" charset="-122"/>
                <a:cs typeface="Times New Roman" panose="02020603050405020304" charset="0"/>
              </a:endParaRPr>
            </a:p>
          </p:txBody>
        </p:sp>
      </p:grpSp>
      <p:pic>
        <p:nvPicPr>
          <p:cNvPr id="40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5263" y="414338"/>
            <a:ext cx="1582737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48B69BC-D2D0-4AE5-B68B-616F4E3AF9F2}"/>
              </a:ext>
            </a:extLst>
          </p:cNvPr>
          <p:cNvSpPr txBox="1"/>
          <p:nvPr/>
        </p:nvSpPr>
        <p:spPr>
          <a:xfrm>
            <a:off x="977037" y="1249023"/>
            <a:ext cx="59831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数据集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F095C6DA-36DA-4EBC-AA10-6286002BB48E}"/>
              </a:ext>
            </a:extLst>
          </p:cNvPr>
          <p:cNvSpPr txBox="1"/>
          <p:nvPr/>
        </p:nvSpPr>
        <p:spPr>
          <a:xfrm>
            <a:off x="929006" y="3551404"/>
            <a:ext cx="87765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对比模型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基于表格的模型：</a:t>
            </a:r>
            <a:r>
              <a:rPr lang="en-US" altLang="zh-CN" sz="20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SQLNet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基于文本的模型：</a:t>
            </a:r>
            <a:r>
              <a:rPr lang="en-US" altLang="zh-CN" sz="20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DrQA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联合模型：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HYBRIDER</a:t>
            </a:r>
            <a:endParaRPr lang="zh-CN" altLang="en-US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2C8F520-31B0-4CC8-8043-888ED5B45F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9120"/>
          <a:stretch/>
        </p:blipFill>
        <p:spPr>
          <a:xfrm>
            <a:off x="2901477" y="1649133"/>
            <a:ext cx="5959578" cy="1340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2898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8960">
            <a:off x="-287387" y="2533291"/>
            <a:ext cx="12993189" cy="2515008"/>
          </a:xfrm>
          <a:prstGeom prst="rect">
            <a:avLst/>
          </a:prstGeom>
        </p:spPr>
      </p:pic>
      <p:sp>
        <p:nvSpPr>
          <p:cNvPr id="6" name="椭圆 5"/>
          <p:cNvSpPr>
            <a:spLocks noChangeAspect="1"/>
          </p:cNvSpPr>
          <p:nvPr/>
        </p:nvSpPr>
        <p:spPr>
          <a:xfrm>
            <a:off x="5522913" y="1524000"/>
            <a:ext cx="1341437" cy="134143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5729288" y="1214438"/>
            <a:ext cx="627062" cy="186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pPr eaLnBrk="1" hangingPunct="1"/>
            <a:r>
              <a:rPr lang="en-US" altLang="zh-CN" sz="11500" b="1" dirty="0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5</a:t>
            </a:r>
          </a:p>
        </p:txBody>
      </p:sp>
      <p:sp>
        <p:nvSpPr>
          <p:cNvPr id="8" name="矩形 7"/>
          <p:cNvSpPr/>
          <p:nvPr/>
        </p:nvSpPr>
        <p:spPr>
          <a:xfrm>
            <a:off x="2052638" y="3576638"/>
            <a:ext cx="8281987" cy="6461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3600" b="1" spc="100" dirty="0">
                <a:latin typeface="Times New Roman" panose="02020603050405020304" charset="0"/>
                <a:ea typeface="明兰" panose="02010600030101010101" pitchFamily="2" charset="-122"/>
                <a:cs typeface="Times New Roman" panose="02020603050405020304" charset="0"/>
                <a:sym typeface="+mn-ea"/>
              </a:rPr>
              <a:t>进度计划</a:t>
            </a:r>
            <a:endParaRPr lang="en-US" altLang="zh-CN" sz="3600" b="1" spc="100" dirty="0">
              <a:latin typeface="Times New Roman" panose="02020603050405020304" charset="0"/>
              <a:ea typeface="明兰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369888" y="292100"/>
            <a:ext cx="7617231" cy="717552"/>
            <a:chOff x="6554232" y="1931248"/>
            <a:chExt cx="7616603" cy="717886"/>
          </a:xfrm>
        </p:grpSpPr>
        <p:sp>
          <p:nvSpPr>
            <p:cNvPr id="17414" name="文本框 12"/>
            <p:cNvSpPr txBox="1">
              <a:spLocks noChangeArrowheads="1"/>
            </p:cNvSpPr>
            <p:nvPr/>
          </p:nvSpPr>
          <p:spPr bwMode="auto">
            <a:xfrm>
              <a:off x="6587565" y="1931248"/>
              <a:ext cx="568687" cy="645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9pPr>
            </a:lstStyle>
            <a:p>
              <a:r>
                <a:rPr lang="en-US" altLang="zh-CN" sz="3600" b="1" dirty="0">
                  <a:latin typeface="Impact" panose="020B0806030902050204" pitchFamily="34" charset="0"/>
                  <a:ea typeface="明兰"/>
                  <a:cs typeface="明兰"/>
                </a:rPr>
                <a:t>5</a:t>
              </a:r>
            </a:p>
          </p:txBody>
        </p:sp>
        <p:cxnSp>
          <p:nvCxnSpPr>
            <p:cNvPr id="14" name="直接连接符 13"/>
            <p:cNvCxnSpPr/>
            <p:nvPr/>
          </p:nvCxnSpPr>
          <p:spPr>
            <a:xfrm flipH="1">
              <a:off x="6601853" y="2152015"/>
              <a:ext cx="492084" cy="49711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/>
            <p:cNvSpPr/>
            <p:nvPr/>
          </p:nvSpPr>
          <p:spPr>
            <a:xfrm>
              <a:off x="6554232" y="2331484"/>
              <a:ext cx="47621" cy="49236"/>
            </a:xfrm>
            <a:prstGeom prst="ellipse">
              <a:avLst/>
            </a:prstGeom>
            <a:solidFill>
              <a:srgbClr val="525252">
                <a:alpha val="9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>
                <a:solidFill>
                  <a:schemeClr val="tx1"/>
                </a:solidFill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189586" y="2052944"/>
              <a:ext cx="6981249" cy="52346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2800" b="1" spc="100" dirty="0">
                  <a:latin typeface="Times New Roman" panose="02020603050405020304" charset="0"/>
                  <a:ea typeface="明兰" panose="02010600030101010101" pitchFamily="2" charset="-122"/>
                  <a:cs typeface="Times New Roman" panose="02020603050405020304" charset="0"/>
                </a:rPr>
                <a:t>研究计划</a:t>
              </a:r>
              <a:endParaRPr lang="en-US" altLang="zh-CN" sz="2800" b="1" spc="100" dirty="0">
                <a:latin typeface="Times New Roman" panose="02020603050405020304" charset="0"/>
                <a:ea typeface="明兰" panose="02010600030101010101" pitchFamily="2" charset="-122"/>
                <a:cs typeface="Times New Roman" panose="02020603050405020304" charset="0"/>
              </a:endParaRPr>
            </a:p>
          </p:txBody>
        </p:sp>
      </p:grpSp>
      <p:pic>
        <p:nvPicPr>
          <p:cNvPr id="17412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5263" y="414338"/>
            <a:ext cx="1582737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矩形 9"/>
          <p:cNvSpPr/>
          <p:nvPr/>
        </p:nvSpPr>
        <p:spPr>
          <a:xfrm>
            <a:off x="663575" y="1180083"/>
            <a:ext cx="234480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zh-CN" altLang="en-US" sz="2400" b="1" dirty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时间安排</a:t>
            </a:r>
            <a:endParaRPr lang="en-US" sz="2400" b="1" dirty="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9BCC8F5-6DF8-42AA-8292-53C217FA3218}"/>
              </a:ext>
            </a:extLst>
          </p:cNvPr>
          <p:cNvSpPr/>
          <p:nvPr/>
        </p:nvSpPr>
        <p:spPr>
          <a:xfrm>
            <a:off x="1733242" y="1671969"/>
            <a:ext cx="9216963" cy="4370423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marL="285750" lvl="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2020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年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月</a:t>
            </a:r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2020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年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11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月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</a:p>
          <a:p>
            <a:pPr>
              <a:lnSpc>
                <a:spcPct val="130000"/>
              </a:lnSpc>
            </a:pPr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论文选题，查阅相关文献资料，撰写开题报告。</a:t>
            </a:r>
            <a:endParaRPr 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2020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年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11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月</a:t>
            </a:r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20</a:t>
            </a:r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21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年</a:t>
            </a:r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月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对联合问答相关模型进行研究，分析现有模型的优缺点并且改进</a:t>
            </a:r>
            <a:endParaRPr 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20</a:t>
            </a:r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21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年</a:t>
            </a:r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月</a:t>
            </a:r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20</a:t>
            </a:r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21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年</a:t>
            </a:r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月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</a:t>
            </a:r>
          </a:p>
          <a:p>
            <a:pPr>
              <a:lnSpc>
                <a:spcPct val="130000"/>
              </a:lnSpc>
            </a:pPr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进行模型性能验证的实验，进行论文的草稿撰写</a:t>
            </a:r>
            <a:endParaRPr 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20</a:t>
            </a:r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21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年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月</a:t>
            </a:r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20</a:t>
            </a:r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21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年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月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</a:t>
            </a:r>
          </a:p>
          <a:p>
            <a:pPr>
              <a:lnSpc>
                <a:spcPct val="130000"/>
              </a:lnSpc>
            </a:pPr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根据实验结果撰写论文初稿。</a:t>
            </a:r>
            <a:endParaRPr 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20</a:t>
            </a:r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21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年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月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	  </a:t>
            </a:r>
          </a:p>
          <a:p>
            <a:pPr>
              <a:lnSpc>
                <a:spcPct val="130000"/>
              </a:lnSpc>
            </a:pPr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论文修改、定稿，参加答辩。</a:t>
            </a:r>
            <a:endParaRPr 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1981406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fld id="{48DB3B0C-7207-4267-A34A-27952DD65DF1}" type="slidenum">
              <a:rPr lang="zh-CN" altLang="en-US" smtClean="0">
                <a:solidFill>
                  <a:srgbClr val="898989"/>
                </a:solidFill>
              </a:rPr>
              <a:pPr/>
              <a:t>18</a:t>
            </a:fld>
            <a:endParaRPr lang="zh-CN" altLang="en-US">
              <a:solidFill>
                <a:srgbClr val="898989"/>
              </a:solidFill>
            </a:endParaRPr>
          </a:p>
        </p:txBody>
      </p:sp>
      <p:pic>
        <p:nvPicPr>
          <p:cNvPr id="24579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59571" y="134937"/>
            <a:ext cx="14393863" cy="8748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0" name="文本框 1"/>
          <p:cNvSpPr txBox="1">
            <a:spLocks noChangeArrowheads="1"/>
          </p:cNvSpPr>
          <p:nvPr/>
        </p:nvSpPr>
        <p:spPr bwMode="auto">
          <a:xfrm>
            <a:off x="2031206" y="2321004"/>
            <a:ext cx="8129588" cy="1000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感谢聆听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12434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19" name="组合 9"/>
          <p:cNvGrpSpPr>
            <a:grpSpLocks/>
          </p:cNvGrpSpPr>
          <p:nvPr/>
        </p:nvGrpSpPr>
        <p:grpSpPr bwMode="auto">
          <a:xfrm>
            <a:off x="3595688" y="498896"/>
            <a:ext cx="4840920" cy="619491"/>
            <a:chOff x="6482" y="1202"/>
            <a:chExt cx="6236" cy="977"/>
          </a:xfrm>
        </p:grpSpPr>
        <p:sp>
          <p:nvSpPr>
            <p:cNvPr id="11" name="文本框 10"/>
            <p:cNvSpPr txBox="1"/>
            <p:nvPr/>
          </p:nvSpPr>
          <p:spPr>
            <a:xfrm>
              <a:off x="7827" y="1202"/>
              <a:ext cx="3106" cy="9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3200" spc="3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 </a:t>
              </a:r>
              <a:r>
                <a:rPr lang="en-US" altLang="zh-CN" sz="3200" b="1" i="1" spc="3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OUTLINE</a:t>
              </a:r>
            </a:p>
          </p:txBody>
        </p:sp>
        <p:cxnSp>
          <p:nvCxnSpPr>
            <p:cNvPr id="12" name="直接连接符 11"/>
            <p:cNvCxnSpPr/>
            <p:nvPr/>
          </p:nvCxnSpPr>
          <p:spPr>
            <a:xfrm flipV="1">
              <a:off x="9601" y="2131"/>
              <a:ext cx="3117" cy="38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V="1">
              <a:off x="6482" y="2144"/>
              <a:ext cx="3119" cy="3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/>
            <p:cNvSpPr/>
            <p:nvPr/>
          </p:nvSpPr>
          <p:spPr>
            <a:xfrm>
              <a:off x="8273" y="2106"/>
              <a:ext cx="2268" cy="73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6" name="组合 15"/>
          <p:cNvGrpSpPr>
            <a:grpSpLocks/>
          </p:cNvGrpSpPr>
          <p:nvPr/>
        </p:nvGrpSpPr>
        <p:grpSpPr bwMode="auto">
          <a:xfrm>
            <a:off x="3714600" y="1514178"/>
            <a:ext cx="4261529" cy="681038"/>
            <a:chOff x="6554232" y="1931248"/>
            <a:chExt cx="4262057" cy="681356"/>
          </a:xfrm>
        </p:grpSpPr>
        <p:sp>
          <p:nvSpPr>
            <p:cNvPr id="9241" name="文本框 16"/>
            <p:cNvSpPr txBox="1">
              <a:spLocks noChangeArrowheads="1"/>
            </p:cNvSpPr>
            <p:nvPr/>
          </p:nvSpPr>
          <p:spPr bwMode="auto">
            <a:xfrm>
              <a:off x="6587565" y="1931248"/>
              <a:ext cx="568687" cy="645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9pPr>
            </a:lstStyle>
            <a:p>
              <a:r>
                <a:rPr lang="en-US" altLang="zh-CN" sz="3600" b="1" dirty="0">
                  <a:latin typeface="Impact" panose="020B0806030902050204" pitchFamily="34" charset="0"/>
                  <a:ea typeface="明兰"/>
                  <a:cs typeface="明兰"/>
                </a:rPr>
                <a:t>1</a:t>
              </a:r>
            </a:p>
          </p:txBody>
        </p:sp>
        <p:cxnSp>
          <p:nvCxnSpPr>
            <p:cNvPr id="18" name="直接连接符 17"/>
            <p:cNvCxnSpPr/>
            <p:nvPr/>
          </p:nvCxnSpPr>
          <p:spPr>
            <a:xfrm flipH="1">
              <a:off x="6600275" y="2099602"/>
              <a:ext cx="492186" cy="49711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椭圆 18"/>
            <p:cNvSpPr/>
            <p:nvPr/>
          </p:nvSpPr>
          <p:spPr>
            <a:xfrm>
              <a:off x="6554232" y="2331485"/>
              <a:ext cx="47631" cy="49235"/>
            </a:xfrm>
            <a:prstGeom prst="ellipse">
              <a:avLst/>
            </a:prstGeom>
            <a:solidFill>
              <a:srgbClr val="525252">
                <a:alpha val="9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>
                <a:solidFill>
                  <a:schemeClr val="tx1"/>
                </a:solidFill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271872" y="2152014"/>
              <a:ext cx="3544417" cy="46059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2400" b="1" spc="100" dirty="0">
                  <a:latin typeface="Times New Roman" panose="02020603050405020304" charset="0"/>
                  <a:ea typeface="明兰" panose="02010600030101010101" pitchFamily="2" charset="-122"/>
                  <a:cs typeface="Times New Roman" panose="02020603050405020304" charset="0"/>
                </a:rPr>
                <a:t>研究背景</a:t>
              </a:r>
              <a:endParaRPr lang="en-US" altLang="zh-CN" sz="2400" b="1" spc="100" dirty="0">
                <a:latin typeface="Times New Roman" panose="02020603050405020304" charset="0"/>
                <a:ea typeface="明兰" panose="02010600030101010101" pitchFamily="2" charset="-122"/>
                <a:cs typeface="Times New Roman" panose="02020603050405020304" charset="0"/>
              </a:endParaRPr>
            </a:p>
          </p:txBody>
        </p:sp>
      </p:grpSp>
      <p:grpSp>
        <p:nvGrpSpPr>
          <p:cNvPr id="21" name="组合 20"/>
          <p:cNvGrpSpPr>
            <a:grpSpLocks/>
          </p:cNvGrpSpPr>
          <p:nvPr/>
        </p:nvGrpSpPr>
        <p:grpSpPr bwMode="auto">
          <a:xfrm>
            <a:off x="3760637" y="2506365"/>
            <a:ext cx="8093076" cy="681037"/>
            <a:chOff x="6554232" y="1931248"/>
            <a:chExt cx="8093711" cy="681354"/>
          </a:xfrm>
        </p:grpSpPr>
        <p:sp>
          <p:nvSpPr>
            <p:cNvPr id="9237" name="文本框 21"/>
            <p:cNvSpPr txBox="1">
              <a:spLocks noChangeArrowheads="1"/>
            </p:cNvSpPr>
            <p:nvPr/>
          </p:nvSpPr>
          <p:spPr bwMode="auto">
            <a:xfrm>
              <a:off x="6587565" y="1931248"/>
              <a:ext cx="568687" cy="645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9pPr>
            </a:lstStyle>
            <a:p>
              <a:r>
                <a:rPr lang="en-US" altLang="zh-CN" sz="3600" b="1" dirty="0">
                  <a:latin typeface="Impact" panose="020B0806030902050204" pitchFamily="34" charset="0"/>
                  <a:ea typeface="明兰"/>
                  <a:cs typeface="明兰"/>
                </a:rPr>
                <a:t>2</a:t>
              </a:r>
            </a:p>
          </p:txBody>
        </p:sp>
        <p:cxnSp>
          <p:nvCxnSpPr>
            <p:cNvPr id="23" name="直接连接符 22"/>
            <p:cNvCxnSpPr/>
            <p:nvPr/>
          </p:nvCxnSpPr>
          <p:spPr>
            <a:xfrm flipH="1">
              <a:off x="6600273" y="2099601"/>
              <a:ext cx="492164" cy="49711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椭圆 23"/>
            <p:cNvSpPr/>
            <p:nvPr/>
          </p:nvSpPr>
          <p:spPr>
            <a:xfrm>
              <a:off x="6554232" y="2331484"/>
              <a:ext cx="47629" cy="49236"/>
            </a:xfrm>
            <a:prstGeom prst="ellipse">
              <a:avLst/>
            </a:prstGeom>
            <a:solidFill>
              <a:srgbClr val="525252">
                <a:alpha val="9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>
                <a:solidFill>
                  <a:schemeClr val="tx1"/>
                </a:solidFill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7271839" y="2152013"/>
              <a:ext cx="7376104" cy="460589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2400" b="1" spc="100" dirty="0">
                  <a:latin typeface="Times New Roman" panose="02020603050405020304" charset="0"/>
                  <a:ea typeface="明兰" panose="02010600030101010101" pitchFamily="2" charset="-122"/>
                  <a:cs typeface="Times New Roman" panose="02020603050405020304" charset="0"/>
                </a:rPr>
                <a:t>相关工作</a:t>
              </a:r>
              <a:endParaRPr lang="en-US" altLang="zh-CN" sz="2400" b="1" spc="100" dirty="0">
                <a:latin typeface="Times New Roman" panose="02020603050405020304" charset="0"/>
                <a:ea typeface="明兰" panose="02010600030101010101" pitchFamily="2" charset="-122"/>
                <a:cs typeface="Times New Roman" panose="02020603050405020304" charset="0"/>
              </a:endParaRPr>
            </a:p>
          </p:txBody>
        </p:sp>
      </p:grpSp>
      <p:grpSp>
        <p:nvGrpSpPr>
          <p:cNvPr id="26" name="组合 25"/>
          <p:cNvGrpSpPr>
            <a:grpSpLocks/>
          </p:cNvGrpSpPr>
          <p:nvPr/>
        </p:nvGrpSpPr>
        <p:grpSpPr bwMode="auto">
          <a:xfrm>
            <a:off x="3760637" y="3492933"/>
            <a:ext cx="7691438" cy="683916"/>
            <a:chOff x="6554232" y="1931248"/>
            <a:chExt cx="7426861" cy="682778"/>
          </a:xfrm>
        </p:grpSpPr>
        <p:sp>
          <p:nvSpPr>
            <p:cNvPr id="9233" name="文本框 26"/>
            <p:cNvSpPr txBox="1">
              <a:spLocks noChangeArrowheads="1"/>
            </p:cNvSpPr>
            <p:nvPr/>
          </p:nvSpPr>
          <p:spPr bwMode="auto">
            <a:xfrm>
              <a:off x="6587565" y="1931248"/>
              <a:ext cx="568687" cy="645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9pPr>
            </a:lstStyle>
            <a:p>
              <a:r>
                <a:rPr lang="en-US" altLang="zh-CN" sz="3600" b="1" dirty="0">
                  <a:latin typeface="Impact" panose="020B0806030902050204" pitchFamily="34" charset="0"/>
                  <a:ea typeface="明兰"/>
                  <a:cs typeface="明兰"/>
                </a:rPr>
                <a:t>3</a:t>
              </a:r>
            </a:p>
          </p:txBody>
        </p:sp>
        <p:cxnSp>
          <p:nvCxnSpPr>
            <p:cNvPr id="28" name="直接连接符 27"/>
            <p:cNvCxnSpPr/>
            <p:nvPr/>
          </p:nvCxnSpPr>
          <p:spPr>
            <a:xfrm flipH="1">
              <a:off x="6600264" y="2099243"/>
              <a:ext cx="492067" cy="49764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椭圆 28"/>
            <p:cNvSpPr/>
            <p:nvPr/>
          </p:nvSpPr>
          <p:spPr>
            <a:xfrm>
              <a:off x="6554232" y="2332216"/>
              <a:ext cx="47619" cy="47546"/>
            </a:xfrm>
            <a:prstGeom prst="ellipse">
              <a:avLst/>
            </a:prstGeom>
            <a:solidFill>
              <a:srgbClr val="525252">
                <a:alpha val="9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>
                <a:solidFill>
                  <a:schemeClr val="tx1"/>
                </a:solidFill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7240968" y="2153129"/>
              <a:ext cx="6740125" cy="4608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2400" b="1" spc="100" dirty="0">
                  <a:latin typeface="Times New Roman" panose="02020603050405020304" charset="0"/>
                  <a:ea typeface="明兰" panose="02010600030101010101" pitchFamily="2" charset="-122"/>
                  <a:cs typeface="Times New Roman" panose="02020603050405020304" charset="0"/>
                </a:rPr>
                <a:t>研究方法</a:t>
              </a:r>
              <a:endParaRPr lang="en-US" altLang="zh-CN" sz="2400" b="1" spc="100" dirty="0">
                <a:latin typeface="Times New Roman" panose="02020603050405020304" charset="0"/>
                <a:ea typeface="明兰" panose="02010600030101010101" pitchFamily="2" charset="-122"/>
                <a:cs typeface="Times New Roman" panose="02020603050405020304" charset="0"/>
              </a:endParaRPr>
            </a:p>
          </p:txBody>
        </p:sp>
      </p:grpSp>
      <p:grpSp>
        <p:nvGrpSpPr>
          <p:cNvPr id="31" name="组合 30"/>
          <p:cNvGrpSpPr>
            <a:grpSpLocks/>
          </p:cNvGrpSpPr>
          <p:nvPr/>
        </p:nvGrpSpPr>
        <p:grpSpPr bwMode="auto">
          <a:xfrm>
            <a:off x="3747929" y="4540804"/>
            <a:ext cx="5784850" cy="682625"/>
            <a:chOff x="6554232" y="1931248"/>
            <a:chExt cx="5785485" cy="681488"/>
          </a:xfrm>
        </p:grpSpPr>
        <p:sp>
          <p:nvSpPr>
            <p:cNvPr id="9229" name="文本框 31"/>
            <p:cNvSpPr txBox="1">
              <a:spLocks noChangeArrowheads="1"/>
            </p:cNvSpPr>
            <p:nvPr/>
          </p:nvSpPr>
          <p:spPr bwMode="auto">
            <a:xfrm>
              <a:off x="6587565" y="1931248"/>
              <a:ext cx="568687" cy="645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9pPr>
            </a:lstStyle>
            <a:p>
              <a:r>
                <a:rPr lang="en-US" altLang="zh-CN" sz="3600" b="1" dirty="0">
                  <a:latin typeface="Impact" panose="020B0806030902050204" pitchFamily="34" charset="0"/>
                  <a:ea typeface="明兰"/>
                  <a:cs typeface="明兰"/>
                </a:rPr>
                <a:t>4</a:t>
              </a:r>
            </a:p>
          </p:txBody>
        </p:sp>
        <p:cxnSp>
          <p:nvCxnSpPr>
            <p:cNvPr id="33" name="直接连接符 32"/>
            <p:cNvCxnSpPr/>
            <p:nvPr/>
          </p:nvCxnSpPr>
          <p:spPr>
            <a:xfrm flipH="1">
              <a:off x="6600274" y="2099243"/>
              <a:ext cx="492179" cy="49764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椭圆 33"/>
            <p:cNvSpPr/>
            <p:nvPr/>
          </p:nvSpPr>
          <p:spPr>
            <a:xfrm>
              <a:off x="6554232" y="2332217"/>
              <a:ext cx="47630" cy="47546"/>
            </a:xfrm>
            <a:prstGeom prst="ellipse">
              <a:avLst/>
            </a:prstGeom>
            <a:solidFill>
              <a:srgbClr val="525252">
                <a:alpha val="9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>
                <a:solidFill>
                  <a:schemeClr val="tx1"/>
                </a:solidFill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7271861" y="2153128"/>
              <a:ext cx="5067856" cy="45960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2400" b="1" spc="100" dirty="0">
                  <a:latin typeface="Times New Roman" panose="02020603050405020304" charset="0"/>
                  <a:ea typeface="明兰" panose="02010600030101010101" pitchFamily="2" charset="-122"/>
                  <a:cs typeface="Times New Roman" panose="02020603050405020304" charset="0"/>
                </a:rPr>
                <a:t>实验设计</a:t>
              </a:r>
              <a:endParaRPr lang="en-US" altLang="zh-CN" sz="2400" b="1" spc="100" dirty="0">
                <a:latin typeface="Times New Roman" panose="02020603050405020304" charset="0"/>
                <a:ea typeface="明兰" panose="02010600030101010101" pitchFamily="2" charset="-122"/>
                <a:cs typeface="Times New Roman" panose="02020603050405020304" charset="0"/>
              </a:endParaRPr>
            </a:p>
          </p:txBody>
        </p:sp>
      </p:grpSp>
      <p:grpSp>
        <p:nvGrpSpPr>
          <p:cNvPr id="36" name="组合 35"/>
          <p:cNvGrpSpPr>
            <a:grpSpLocks/>
          </p:cNvGrpSpPr>
          <p:nvPr/>
        </p:nvGrpSpPr>
        <p:grpSpPr bwMode="auto">
          <a:xfrm>
            <a:off x="3751978" y="5535179"/>
            <a:ext cx="7362825" cy="682625"/>
            <a:chOff x="6554232" y="1931248"/>
            <a:chExt cx="7362190" cy="681488"/>
          </a:xfrm>
        </p:grpSpPr>
        <p:sp>
          <p:nvSpPr>
            <p:cNvPr id="9225" name="文本框 36"/>
            <p:cNvSpPr txBox="1">
              <a:spLocks noChangeArrowheads="1"/>
            </p:cNvSpPr>
            <p:nvPr/>
          </p:nvSpPr>
          <p:spPr bwMode="auto">
            <a:xfrm>
              <a:off x="6587565" y="1931248"/>
              <a:ext cx="568687" cy="645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9pPr>
            </a:lstStyle>
            <a:p>
              <a:r>
                <a:rPr lang="en-US" altLang="zh-CN" sz="3600" b="1" dirty="0">
                  <a:latin typeface="Impact" panose="020B0806030902050204" pitchFamily="34" charset="0"/>
                  <a:ea typeface="明兰"/>
                  <a:cs typeface="明兰"/>
                </a:rPr>
                <a:t>5</a:t>
              </a:r>
            </a:p>
          </p:txBody>
        </p:sp>
        <p:cxnSp>
          <p:nvCxnSpPr>
            <p:cNvPr id="38" name="直接连接符 37"/>
            <p:cNvCxnSpPr/>
            <p:nvPr/>
          </p:nvCxnSpPr>
          <p:spPr>
            <a:xfrm flipH="1">
              <a:off x="6600265" y="2099243"/>
              <a:ext cx="492083" cy="49764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椭圆 38"/>
            <p:cNvSpPr/>
            <p:nvPr/>
          </p:nvSpPr>
          <p:spPr>
            <a:xfrm>
              <a:off x="6554232" y="2332217"/>
              <a:ext cx="47621" cy="47546"/>
            </a:xfrm>
            <a:prstGeom prst="ellipse">
              <a:avLst/>
            </a:prstGeom>
            <a:solidFill>
              <a:srgbClr val="525252">
                <a:alpha val="9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>
                <a:solidFill>
                  <a:schemeClr val="tx1"/>
                </a:solidFill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7271720" y="2153128"/>
              <a:ext cx="6644702" cy="45960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2400" b="1" spc="100" dirty="0">
                  <a:latin typeface="Times New Roman" panose="02020603050405020304" charset="0"/>
                  <a:ea typeface="明兰" panose="02010600030101010101" pitchFamily="2" charset="-122"/>
                  <a:cs typeface="Times New Roman" panose="02020603050405020304" charset="0"/>
                </a:rPr>
                <a:t>研究计划</a:t>
              </a:r>
              <a:endParaRPr lang="en-US" altLang="zh-CN" sz="2400" b="1" spc="100" dirty="0">
                <a:latin typeface="Times New Roman" panose="02020603050405020304" charset="0"/>
                <a:ea typeface="明兰" panose="02010600030101010101" pitchFamily="2" charset="-122"/>
                <a:cs typeface="Times New Roman" panose="02020603050405020304" charset="0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8960">
            <a:off x="-287387" y="2533291"/>
            <a:ext cx="12993189" cy="2515008"/>
          </a:xfrm>
          <a:prstGeom prst="rect">
            <a:avLst/>
          </a:prstGeom>
        </p:spPr>
      </p:pic>
      <p:sp>
        <p:nvSpPr>
          <p:cNvPr id="6" name="椭圆 5"/>
          <p:cNvSpPr>
            <a:spLocks noChangeAspect="1"/>
          </p:cNvSpPr>
          <p:nvPr/>
        </p:nvSpPr>
        <p:spPr>
          <a:xfrm>
            <a:off x="5522913" y="1524000"/>
            <a:ext cx="1341437" cy="134143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245" name="文本框 6"/>
          <p:cNvSpPr txBox="1">
            <a:spLocks noChangeArrowheads="1"/>
          </p:cNvSpPr>
          <p:nvPr/>
        </p:nvSpPr>
        <p:spPr bwMode="auto">
          <a:xfrm>
            <a:off x="5729288" y="1214438"/>
            <a:ext cx="627062" cy="186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pPr eaLnBrk="1" hangingPunct="1"/>
            <a:r>
              <a:rPr lang="en-US" altLang="zh-CN" sz="11500" b="1" dirty="0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1</a:t>
            </a:r>
          </a:p>
        </p:txBody>
      </p:sp>
      <p:sp>
        <p:nvSpPr>
          <p:cNvPr id="8" name="矩形 7"/>
          <p:cNvSpPr/>
          <p:nvPr/>
        </p:nvSpPr>
        <p:spPr>
          <a:xfrm>
            <a:off x="1285874" y="3617166"/>
            <a:ext cx="98155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3600" b="1" spc="100" dirty="0">
                <a:latin typeface="Times New Roman" panose="02020603050405020304" charset="0"/>
                <a:ea typeface="明兰" panose="02010600030101010101" pitchFamily="2" charset="-122"/>
                <a:cs typeface="Times New Roman" panose="02020603050405020304" charset="0"/>
                <a:sym typeface="+mn-ea"/>
              </a:rPr>
              <a:t>研究背景</a:t>
            </a:r>
            <a:endParaRPr lang="en-US" altLang="zh-CN" sz="3600" b="1" spc="100" dirty="0">
              <a:latin typeface="Times New Roman" panose="02020603050405020304" charset="0"/>
              <a:ea typeface="明兰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369888" y="292102"/>
            <a:ext cx="7617231" cy="665163"/>
            <a:chOff x="6554232" y="1931248"/>
            <a:chExt cx="7616603" cy="665472"/>
          </a:xfrm>
        </p:grpSpPr>
        <p:sp>
          <p:nvSpPr>
            <p:cNvPr id="15368" name="文本框 12"/>
            <p:cNvSpPr txBox="1">
              <a:spLocks noChangeArrowheads="1"/>
            </p:cNvSpPr>
            <p:nvPr/>
          </p:nvSpPr>
          <p:spPr bwMode="auto">
            <a:xfrm>
              <a:off x="6587565" y="1931248"/>
              <a:ext cx="568687" cy="645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9pPr>
            </a:lstStyle>
            <a:p>
              <a:r>
                <a:rPr lang="en-US" altLang="zh-CN" sz="3600" b="1" dirty="0">
                  <a:latin typeface="Impact" panose="020B0806030902050204" pitchFamily="34" charset="0"/>
                  <a:ea typeface="明兰"/>
                  <a:cs typeface="明兰"/>
                </a:rPr>
                <a:t>1</a:t>
              </a:r>
            </a:p>
          </p:txBody>
        </p:sp>
        <p:cxnSp>
          <p:nvCxnSpPr>
            <p:cNvPr id="14" name="直接连接符 13"/>
            <p:cNvCxnSpPr/>
            <p:nvPr/>
          </p:nvCxnSpPr>
          <p:spPr>
            <a:xfrm flipH="1">
              <a:off x="6600265" y="2099601"/>
              <a:ext cx="492084" cy="49711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/>
            <p:cNvSpPr/>
            <p:nvPr/>
          </p:nvSpPr>
          <p:spPr>
            <a:xfrm>
              <a:off x="6554232" y="2331484"/>
              <a:ext cx="47621" cy="49236"/>
            </a:xfrm>
            <a:prstGeom prst="ellipse">
              <a:avLst/>
            </a:prstGeom>
            <a:solidFill>
              <a:srgbClr val="525252">
                <a:alpha val="9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>
                <a:solidFill>
                  <a:schemeClr val="tx1"/>
                </a:solidFill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189586" y="2052944"/>
              <a:ext cx="6981249" cy="52346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2800" b="1" spc="100" dirty="0">
                  <a:latin typeface="Times New Roman" panose="02020603050405020304" charset="0"/>
                  <a:ea typeface="明兰" panose="02010600030101010101" pitchFamily="2" charset="-122"/>
                  <a:cs typeface="Times New Roman" panose="02020603050405020304" charset="0"/>
                </a:rPr>
                <a:t>研究背景</a:t>
              </a:r>
              <a:endParaRPr lang="en-US" altLang="zh-CN" sz="2800" b="1" spc="100" dirty="0">
                <a:latin typeface="Times New Roman" panose="02020603050405020304" charset="0"/>
                <a:ea typeface="明兰" panose="02010600030101010101" pitchFamily="2" charset="-122"/>
                <a:cs typeface="Times New Roman" panose="02020603050405020304" charset="0"/>
              </a:endParaRPr>
            </a:p>
          </p:txBody>
        </p:sp>
      </p:grpSp>
      <p:pic>
        <p:nvPicPr>
          <p:cNvPr id="15364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5263" y="414338"/>
            <a:ext cx="1582737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文本框 1">
            <a:extLst>
              <a:ext uri="{FF2B5EF4-FFF2-40B4-BE49-F238E27FC236}">
                <a16:creationId xmlns:a16="http://schemas.microsoft.com/office/drawing/2014/main" id="{8FF445F2-19FF-4433-B5AC-1879B4D909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40522" y="2438696"/>
            <a:ext cx="4897478" cy="19806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问答系统有着广泛的应用场景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基于文本：覆盖范围更广，更灵活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基于结构化数据：更直观地对比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现实中，往往需要联合文本和结构化数据，经过多次转折寻找答案</a:t>
            </a:r>
            <a:endParaRPr lang="en-US" altLang="zh-CN" sz="2400" dirty="0">
              <a:latin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D1D71AC-E076-4DE4-8E13-5F7E71FE4E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723" y="1390792"/>
            <a:ext cx="6738180" cy="402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63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369888" y="292102"/>
            <a:ext cx="7617231" cy="665163"/>
            <a:chOff x="6554232" y="1931248"/>
            <a:chExt cx="7616603" cy="665472"/>
          </a:xfrm>
        </p:grpSpPr>
        <p:sp>
          <p:nvSpPr>
            <p:cNvPr id="15368" name="文本框 12"/>
            <p:cNvSpPr txBox="1">
              <a:spLocks noChangeArrowheads="1"/>
            </p:cNvSpPr>
            <p:nvPr/>
          </p:nvSpPr>
          <p:spPr bwMode="auto">
            <a:xfrm>
              <a:off x="6587565" y="1931248"/>
              <a:ext cx="568687" cy="645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9pPr>
            </a:lstStyle>
            <a:p>
              <a:r>
                <a:rPr lang="en-US" altLang="zh-CN" sz="3600" b="1" dirty="0">
                  <a:latin typeface="Impact" panose="020B0806030902050204" pitchFamily="34" charset="0"/>
                  <a:ea typeface="明兰"/>
                  <a:cs typeface="明兰"/>
                </a:rPr>
                <a:t>1</a:t>
              </a:r>
            </a:p>
          </p:txBody>
        </p:sp>
        <p:cxnSp>
          <p:nvCxnSpPr>
            <p:cNvPr id="14" name="直接连接符 13"/>
            <p:cNvCxnSpPr/>
            <p:nvPr/>
          </p:nvCxnSpPr>
          <p:spPr>
            <a:xfrm flipH="1">
              <a:off x="6600265" y="2099601"/>
              <a:ext cx="492084" cy="49711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/>
            <p:cNvSpPr/>
            <p:nvPr/>
          </p:nvSpPr>
          <p:spPr>
            <a:xfrm>
              <a:off x="6554232" y="2331484"/>
              <a:ext cx="47621" cy="49236"/>
            </a:xfrm>
            <a:prstGeom prst="ellipse">
              <a:avLst/>
            </a:prstGeom>
            <a:solidFill>
              <a:srgbClr val="525252">
                <a:alpha val="9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>
                <a:solidFill>
                  <a:schemeClr val="tx1"/>
                </a:solidFill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189586" y="2052944"/>
              <a:ext cx="6981249" cy="52346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2800" b="1" spc="100" dirty="0">
                  <a:latin typeface="Times New Roman" panose="02020603050405020304" charset="0"/>
                  <a:ea typeface="明兰" panose="02010600030101010101" pitchFamily="2" charset="-122"/>
                  <a:cs typeface="Times New Roman" panose="02020603050405020304" charset="0"/>
                </a:rPr>
                <a:t>研究背景</a:t>
              </a:r>
              <a:endParaRPr lang="en-US" altLang="zh-CN" sz="2800" b="1" spc="100" dirty="0">
                <a:latin typeface="Times New Roman" panose="02020603050405020304" charset="0"/>
                <a:ea typeface="明兰" panose="02010600030101010101" pitchFamily="2" charset="-122"/>
                <a:cs typeface="Times New Roman" panose="02020603050405020304" charset="0"/>
              </a:endParaRPr>
            </a:p>
          </p:txBody>
        </p:sp>
      </p:grpSp>
      <p:pic>
        <p:nvPicPr>
          <p:cNvPr id="15364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5263" y="414338"/>
            <a:ext cx="1582737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3" name="文本框 1"/>
          <p:cNvSpPr txBox="1">
            <a:spLocks noChangeArrowheads="1"/>
          </p:cNvSpPr>
          <p:nvPr/>
        </p:nvSpPr>
        <p:spPr bwMode="auto">
          <a:xfrm>
            <a:off x="369888" y="1448393"/>
            <a:ext cx="5531003" cy="1595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基于文本：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Wikipedia text</a:t>
            </a:r>
          </a:p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zh-CN" sz="20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DrQA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</a:t>
            </a:r>
            <a:r>
              <a:rPr lang="en-US" altLang="zh-CN" sz="20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TriviaQA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</a:t>
            </a:r>
            <a:r>
              <a:rPr lang="en-US" altLang="zh-CN" sz="20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SearchQA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</a:t>
            </a:r>
            <a:r>
              <a:rPr lang="en-US" altLang="zh-CN" sz="20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SQuAD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从文档候选集中选择合适文档后使用阅读器获取所需知识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0" name="文本框 1">
            <a:extLst>
              <a:ext uri="{FF2B5EF4-FFF2-40B4-BE49-F238E27FC236}">
                <a16:creationId xmlns:a16="http://schemas.microsoft.com/office/drawing/2014/main" id="{A281174F-1036-4003-9149-5091F42D1F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02245" y="4423039"/>
            <a:ext cx="5035755" cy="1210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基于结构化数据：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Freebase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0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Wikidata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zh-CN" sz="20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WebQuestion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</a:t>
            </a:r>
            <a:r>
              <a:rPr lang="en-US" altLang="zh-CN" sz="20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WikiTableQuestions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</a:t>
            </a:r>
            <a:r>
              <a:rPr lang="en-US" altLang="zh-CN" sz="20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TabFact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将问题转换为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语句进行查询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B70B76D-5280-4D8A-BEB5-A36FB92ACF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591" y="3535407"/>
            <a:ext cx="4790498" cy="271186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75DB1EB-D7DB-4E58-8643-53E76C878E4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4636"/>
          <a:stretch/>
        </p:blipFill>
        <p:spPr>
          <a:xfrm>
            <a:off x="7208682" y="1613086"/>
            <a:ext cx="4190619" cy="1922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268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369888" y="292102"/>
            <a:ext cx="7617231" cy="665163"/>
            <a:chOff x="6554232" y="1931248"/>
            <a:chExt cx="7616603" cy="665472"/>
          </a:xfrm>
        </p:grpSpPr>
        <p:sp>
          <p:nvSpPr>
            <p:cNvPr id="15368" name="文本框 12"/>
            <p:cNvSpPr txBox="1">
              <a:spLocks noChangeArrowheads="1"/>
            </p:cNvSpPr>
            <p:nvPr/>
          </p:nvSpPr>
          <p:spPr bwMode="auto">
            <a:xfrm>
              <a:off x="6587565" y="1931248"/>
              <a:ext cx="568687" cy="645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9pPr>
            </a:lstStyle>
            <a:p>
              <a:r>
                <a:rPr lang="en-US" altLang="zh-CN" sz="3600" b="1" dirty="0">
                  <a:latin typeface="Impact" panose="020B0806030902050204" pitchFamily="34" charset="0"/>
                  <a:ea typeface="明兰"/>
                  <a:cs typeface="明兰"/>
                </a:rPr>
                <a:t>1</a:t>
              </a:r>
            </a:p>
          </p:txBody>
        </p:sp>
        <p:cxnSp>
          <p:nvCxnSpPr>
            <p:cNvPr id="14" name="直接连接符 13"/>
            <p:cNvCxnSpPr/>
            <p:nvPr/>
          </p:nvCxnSpPr>
          <p:spPr>
            <a:xfrm flipH="1">
              <a:off x="6600265" y="2099601"/>
              <a:ext cx="492084" cy="49711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/>
            <p:cNvSpPr/>
            <p:nvPr/>
          </p:nvSpPr>
          <p:spPr>
            <a:xfrm>
              <a:off x="6554232" y="2331484"/>
              <a:ext cx="47621" cy="49236"/>
            </a:xfrm>
            <a:prstGeom prst="ellipse">
              <a:avLst/>
            </a:prstGeom>
            <a:solidFill>
              <a:srgbClr val="525252">
                <a:alpha val="9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>
                <a:solidFill>
                  <a:schemeClr val="tx1"/>
                </a:solidFill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189586" y="2052944"/>
              <a:ext cx="6981249" cy="52346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2800" b="1" spc="100" dirty="0">
                  <a:latin typeface="Times New Roman" panose="02020603050405020304" charset="0"/>
                  <a:ea typeface="明兰" panose="02010600030101010101" pitchFamily="2" charset="-122"/>
                  <a:cs typeface="Times New Roman" panose="02020603050405020304" charset="0"/>
                </a:rPr>
                <a:t>研究背景</a:t>
              </a:r>
              <a:endParaRPr lang="en-US" altLang="zh-CN" sz="2800" b="1" spc="100" dirty="0">
                <a:latin typeface="Times New Roman" panose="02020603050405020304" charset="0"/>
                <a:ea typeface="明兰" panose="02010600030101010101" pitchFamily="2" charset="-122"/>
                <a:cs typeface="Times New Roman" panose="02020603050405020304" charset="0"/>
              </a:endParaRPr>
            </a:p>
          </p:txBody>
        </p:sp>
      </p:grpSp>
      <p:pic>
        <p:nvPicPr>
          <p:cNvPr id="15364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5263" y="414338"/>
            <a:ext cx="1582737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3" name="文本框 1"/>
          <p:cNvSpPr txBox="1">
            <a:spLocks noChangeArrowheads="1"/>
          </p:cNvSpPr>
          <p:nvPr/>
        </p:nvSpPr>
        <p:spPr bwMode="auto">
          <a:xfrm>
            <a:off x="369888" y="1448393"/>
            <a:ext cx="5583237" cy="1211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基于记忆的推理：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QFE, IFE</a:t>
            </a:r>
          </a:p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通过更新问题当前状态，侧重于文章不同部分完成推理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0" name="文本框 1">
            <a:extLst>
              <a:ext uri="{FF2B5EF4-FFF2-40B4-BE49-F238E27FC236}">
                <a16:creationId xmlns:a16="http://schemas.microsoft.com/office/drawing/2014/main" id="{A281174F-1036-4003-9149-5091F42D1F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0243" y="4936427"/>
            <a:ext cx="5087757" cy="1211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基于图的推理：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DFGN</a:t>
            </a:r>
          </a:p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通过当前问题状态，选择关注的实体，依据注意力机制联合更新实体及问题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3" name="图片 5">
            <a:extLst>
              <a:ext uri="{FF2B5EF4-FFF2-40B4-BE49-F238E27FC236}">
                <a16:creationId xmlns:a16="http://schemas.microsoft.com/office/drawing/2014/main" id="{7759174D-9888-4779-B8C4-308F39CC03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3017" y="2956039"/>
            <a:ext cx="3620255" cy="32389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图片 2">
            <a:extLst>
              <a:ext uri="{FF2B5EF4-FFF2-40B4-BE49-F238E27FC236}">
                <a16:creationId xmlns:a16="http://schemas.microsoft.com/office/drawing/2014/main" id="{19FF2AC6-D3DB-47AF-802A-E30D201FDA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5676" y="1201343"/>
            <a:ext cx="3796890" cy="34885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41231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369888" y="292102"/>
            <a:ext cx="7617231" cy="665163"/>
            <a:chOff x="6554232" y="1931248"/>
            <a:chExt cx="7616603" cy="665472"/>
          </a:xfrm>
        </p:grpSpPr>
        <p:sp>
          <p:nvSpPr>
            <p:cNvPr id="15368" name="文本框 12"/>
            <p:cNvSpPr txBox="1">
              <a:spLocks noChangeArrowheads="1"/>
            </p:cNvSpPr>
            <p:nvPr/>
          </p:nvSpPr>
          <p:spPr bwMode="auto">
            <a:xfrm>
              <a:off x="6587565" y="1931248"/>
              <a:ext cx="568687" cy="645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9pPr>
            </a:lstStyle>
            <a:p>
              <a:r>
                <a:rPr lang="en-US" altLang="zh-CN" sz="3600" b="1" dirty="0">
                  <a:latin typeface="Impact" panose="020B0806030902050204" pitchFamily="34" charset="0"/>
                  <a:ea typeface="明兰"/>
                  <a:cs typeface="明兰"/>
                </a:rPr>
                <a:t>1</a:t>
              </a:r>
            </a:p>
          </p:txBody>
        </p:sp>
        <p:cxnSp>
          <p:nvCxnSpPr>
            <p:cNvPr id="14" name="直接连接符 13"/>
            <p:cNvCxnSpPr/>
            <p:nvPr/>
          </p:nvCxnSpPr>
          <p:spPr>
            <a:xfrm flipH="1">
              <a:off x="6600265" y="2099601"/>
              <a:ext cx="492084" cy="49711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/>
            <p:cNvSpPr/>
            <p:nvPr/>
          </p:nvSpPr>
          <p:spPr>
            <a:xfrm>
              <a:off x="6554232" y="2331484"/>
              <a:ext cx="47621" cy="49236"/>
            </a:xfrm>
            <a:prstGeom prst="ellipse">
              <a:avLst/>
            </a:prstGeom>
            <a:solidFill>
              <a:srgbClr val="525252">
                <a:alpha val="9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>
                <a:solidFill>
                  <a:schemeClr val="tx1"/>
                </a:solidFill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189586" y="2052944"/>
              <a:ext cx="6981249" cy="52346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2800" b="1" spc="100" dirty="0">
                  <a:latin typeface="Times New Roman" panose="02020603050405020304" charset="0"/>
                  <a:ea typeface="明兰" panose="02010600030101010101" pitchFamily="2" charset="-122"/>
                  <a:cs typeface="Times New Roman" panose="02020603050405020304" charset="0"/>
                </a:rPr>
                <a:t>研究背景</a:t>
              </a:r>
              <a:endParaRPr lang="en-US" altLang="zh-CN" sz="2800" b="1" spc="100" dirty="0">
                <a:latin typeface="Times New Roman" panose="02020603050405020304" charset="0"/>
                <a:ea typeface="明兰" panose="02010600030101010101" pitchFamily="2" charset="-122"/>
                <a:cs typeface="Times New Roman" panose="02020603050405020304" charset="0"/>
              </a:endParaRPr>
            </a:p>
          </p:txBody>
        </p:sp>
      </p:grpSp>
      <p:pic>
        <p:nvPicPr>
          <p:cNvPr id="15364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5263" y="414338"/>
            <a:ext cx="1582737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文本框 1">
            <a:extLst>
              <a:ext uri="{FF2B5EF4-FFF2-40B4-BE49-F238E27FC236}">
                <a16:creationId xmlns:a16="http://schemas.microsoft.com/office/drawing/2014/main" id="{5A7B5E36-D1E4-4328-B8E8-25BC670430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1945" y="1087157"/>
            <a:ext cx="6004184" cy="3519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实体关联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实体排序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多跳推理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阅读理解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</a:t>
            </a:r>
            <a:r>
              <a:rPr lang="en-US" altLang="zh-CN" sz="20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HybridQA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上取得了较好效果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在实体关联阶段，单纯使用字符相似度匹配无法关联部分代指实体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现有模型在预测下一跳实体时仅仅使用候选实体信息，没有考虑其他问题信息等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单纯的阅读理解模型无法处理比较大小等多种不同问题类型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97EB54F4-C4E9-4BC7-9F60-319D48397D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130" y="1244804"/>
            <a:ext cx="4578312" cy="4368391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06081989-DFD5-4AAD-94E3-A11CC1F54F9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9496"/>
          <a:stretch/>
        </p:blipFill>
        <p:spPr>
          <a:xfrm>
            <a:off x="6967921" y="4666076"/>
            <a:ext cx="4385187" cy="1894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892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369888" y="292102"/>
            <a:ext cx="7617231" cy="665163"/>
            <a:chOff x="6554232" y="1931248"/>
            <a:chExt cx="7616603" cy="665472"/>
          </a:xfrm>
        </p:grpSpPr>
        <p:sp>
          <p:nvSpPr>
            <p:cNvPr id="17414" name="文本框 12"/>
            <p:cNvSpPr txBox="1">
              <a:spLocks noChangeArrowheads="1"/>
            </p:cNvSpPr>
            <p:nvPr/>
          </p:nvSpPr>
          <p:spPr bwMode="auto">
            <a:xfrm>
              <a:off x="6587565" y="1931248"/>
              <a:ext cx="568687" cy="645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itchFamily="2" charset="-122"/>
                  <a:ea typeface="等线" pitchFamily="2" charset="-122"/>
                </a:defRPr>
              </a:lvl9pPr>
            </a:lstStyle>
            <a:p>
              <a:r>
                <a:rPr lang="en-US" altLang="zh-CN" sz="3600" b="1" dirty="0">
                  <a:latin typeface="Impact" panose="020B0806030902050204" pitchFamily="34" charset="0"/>
                  <a:ea typeface="明兰"/>
                  <a:cs typeface="明兰"/>
                </a:rPr>
                <a:t>1</a:t>
              </a:r>
            </a:p>
          </p:txBody>
        </p:sp>
        <p:cxnSp>
          <p:nvCxnSpPr>
            <p:cNvPr id="14" name="直接连接符 13"/>
            <p:cNvCxnSpPr/>
            <p:nvPr/>
          </p:nvCxnSpPr>
          <p:spPr>
            <a:xfrm flipH="1">
              <a:off x="6600265" y="2099601"/>
              <a:ext cx="492084" cy="49711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/>
            <p:cNvSpPr/>
            <p:nvPr/>
          </p:nvSpPr>
          <p:spPr>
            <a:xfrm>
              <a:off x="6554232" y="2331484"/>
              <a:ext cx="47621" cy="49236"/>
            </a:xfrm>
            <a:prstGeom prst="ellipse">
              <a:avLst/>
            </a:prstGeom>
            <a:solidFill>
              <a:srgbClr val="525252">
                <a:alpha val="9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>
                <a:solidFill>
                  <a:schemeClr val="tx1"/>
                </a:solidFill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189586" y="2053542"/>
              <a:ext cx="6981249" cy="52346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2800" b="1" spc="100" dirty="0">
                  <a:latin typeface="Times New Roman" panose="02020603050405020304" charset="0"/>
                  <a:ea typeface="明兰" panose="02010600030101010101" pitchFamily="2" charset="-122"/>
                  <a:cs typeface="Times New Roman" panose="02020603050405020304" charset="0"/>
                </a:rPr>
                <a:t>研究背景</a:t>
              </a:r>
              <a:endParaRPr lang="en-US" altLang="zh-CN" sz="2800" b="1" spc="100" dirty="0">
                <a:latin typeface="Times New Roman" panose="02020603050405020304" charset="0"/>
                <a:ea typeface="明兰" panose="02010600030101010101" pitchFamily="2" charset="-122"/>
                <a:cs typeface="Times New Roman" panose="02020603050405020304" charset="0"/>
              </a:endParaRPr>
            </a:p>
          </p:txBody>
        </p:sp>
      </p:grpSp>
      <p:pic>
        <p:nvPicPr>
          <p:cNvPr id="17412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5263" y="414338"/>
            <a:ext cx="1582737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3" name="文本框 1"/>
          <p:cNvSpPr txBox="1">
            <a:spLocks noChangeArrowheads="1"/>
          </p:cNvSpPr>
          <p:nvPr/>
        </p:nvSpPr>
        <p:spPr bwMode="auto">
          <a:xfrm>
            <a:off x="687591" y="1125540"/>
            <a:ext cx="10887075" cy="3288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pPr algn="just">
              <a:lnSpc>
                <a:spcPct val="125000"/>
              </a:lnSpc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难点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25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如何正确关联文本的实体与表格中的实体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25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如何选择正确的下一跳实体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25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如何处理比较、选择等多种问答类型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25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创新点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25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充分利用实体的超链接文本，使用交叉注意力机制正确定位实体的引用关系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25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引入表格空间信息，辅助下一跳实体选择及答案选择</a:t>
            </a:r>
            <a:endParaRPr lang="en-US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637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8960">
            <a:off x="-287387" y="2533291"/>
            <a:ext cx="12993189" cy="2515008"/>
          </a:xfrm>
          <a:prstGeom prst="rect">
            <a:avLst/>
          </a:prstGeom>
        </p:spPr>
      </p:pic>
      <p:sp>
        <p:nvSpPr>
          <p:cNvPr id="6" name="椭圆 5"/>
          <p:cNvSpPr>
            <a:spLocks noChangeAspect="1"/>
          </p:cNvSpPr>
          <p:nvPr/>
        </p:nvSpPr>
        <p:spPr>
          <a:xfrm>
            <a:off x="5522913" y="1524000"/>
            <a:ext cx="1341437" cy="134143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5729288" y="1214438"/>
            <a:ext cx="627062" cy="186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itchFamily="2" charset="-122"/>
                <a:ea typeface="等线" pitchFamily="2" charset="-122"/>
              </a:defRPr>
            </a:lvl9pPr>
          </a:lstStyle>
          <a:p>
            <a:pPr eaLnBrk="1" hangingPunct="1"/>
            <a:r>
              <a:rPr lang="en-US" altLang="zh-CN" sz="11500" b="1" dirty="0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2</a:t>
            </a:r>
          </a:p>
        </p:txBody>
      </p:sp>
      <p:sp>
        <p:nvSpPr>
          <p:cNvPr id="8" name="矩形 7"/>
          <p:cNvSpPr/>
          <p:nvPr/>
        </p:nvSpPr>
        <p:spPr>
          <a:xfrm>
            <a:off x="1360188" y="3680857"/>
            <a:ext cx="9698037" cy="6463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3600" b="1" spc="100" dirty="0">
                <a:latin typeface="Times New Roman" panose="02020603050405020304" charset="0"/>
                <a:ea typeface="明兰" panose="02010600030101010101" pitchFamily="2" charset="-122"/>
                <a:cs typeface="Times New Roman" panose="02020603050405020304" charset="0"/>
                <a:sym typeface="+mn-ea"/>
              </a:rPr>
              <a:t>相关工作</a:t>
            </a:r>
            <a:endParaRPr lang="en-US" altLang="zh-CN" sz="3600" b="1" spc="100" dirty="0">
              <a:latin typeface="Times New Roman" panose="02020603050405020304" charset="0"/>
              <a:ea typeface="明兰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OURCELIBID" val="1260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信息管理学基础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9323</TotalTime>
  <Words>634</Words>
  <Application>Microsoft Office PowerPoint</Application>
  <PresentationFormat>宽屏</PresentationFormat>
  <Paragraphs>138</Paragraphs>
  <Slides>18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8" baseType="lpstr">
      <vt:lpstr>等线</vt:lpstr>
      <vt:lpstr>等线 Light</vt:lpstr>
      <vt:lpstr>明兰</vt:lpstr>
      <vt:lpstr>Microsoft YaHei</vt:lpstr>
      <vt:lpstr>Arial</vt:lpstr>
      <vt:lpstr>Cambria Math</vt:lpstr>
      <vt:lpstr>Impact</vt:lpstr>
      <vt:lpstr>Times New Roman</vt:lpstr>
      <vt:lpstr>Wingdings</vt:lpstr>
      <vt:lpstr>信息管理学基础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dellpc</dc:creator>
  <cp:lastModifiedBy>Administrator</cp:lastModifiedBy>
  <cp:revision>462</cp:revision>
  <cp:lastPrinted>2019-01-05T09:43:50Z</cp:lastPrinted>
  <dcterms:created xsi:type="dcterms:W3CDTF">2018-07-11T10:42:49Z</dcterms:created>
  <dcterms:modified xsi:type="dcterms:W3CDTF">2020-11-29T09:13:46Z</dcterms:modified>
</cp:coreProperties>
</file>

<file path=docProps/thumbnail.jpeg>
</file>